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29.jpg" ContentType="image/unknown"/>
  <Override PartName="/ppt/media/image141.jpg" ContentType="image/unknown"/>
  <Override PartName="/ppt/media/image17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48" r:id="rId5"/>
    <p:sldId id="421" r:id="rId6"/>
    <p:sldId id="304" r:id="rId7"/>
    <p:sldId id="316" r:id="rId8"/>
    <p:sldId id="403" r:id="rId9"/>
    <p:sldId id="407" r:id="rId10"/>
    <p:sldId id="259" r:id="rId11"/>
    <p:sldId id="378" r:id="rId12"/>
    <p:sldId id="458" r:id="rId13"/>
    <p:sldId id="300" r:id="rId14"/>
    <p:sldId id="337" r:id="rId15"/>
    <p:sldId id="344" r:id="rId16"/>
    <p:sldId id="260" r:id="rId17"/>
    <p:sldId id="261" r:id="rId18"/>
    <p:sldId id="262" r:id="rId19"/>
    <p:sldId id="263" r:id="rId20"/>
    <p:sldId id="315" r:id="rId21"/>
    <p:sldId id="360" r:id="rId22"/>
    <p:sldId id="413" r:id="rId23"/>
    <p:sldId id="415" r:id="rId24"/>
    <p:sldId id="264" r:id="rId25"/>
    <p:sldId id="293" r:id="rId26"/>
    <p:sldId id="308" r:id="rId27"/>
    <p:sldId id="356" r:id="rId28"/>
    <p:sldId id="394" r:id="rId29"/>
    <p:sldId id="307" r:id="rId30"/>
    <p:sldId id="330" r:id="rId31"/>
    <p:sldId id="390" r:id="rId32"/>
    <p:sldId id="401" r:id="rId33"/>
    <p:sldId id="331" r:id="rId34"/>
    <p:sldId id="435" r:id="rId35"/>
    <p:sldId id="265" r:id="rId36"/>
    <p:sldId id="266" r:id="rId37"/>
    <p:sldId id="267" r:id="rId38"/>
    <p:sldId id="295" r:id="rId39"/>
    <p:sldId id="409" r:id="rId40"/>
    <p:sldId id="268" r:id="rId41"/>
    <p:sldId id="269" r:id="rId42"/>
    <p:sldId id="270" r:id="rId43"/>
    <p:sldId id="312" r:id="rId44"/>
    <p:sldId id="298" r:id="rId45"/>
    <p:sldId id="301" r:id="rId46"/>
    <p:sldId id="271" r:id="rId47"/>
    <p:sldId id="289" r:id="rId48"/>
    <p:sldId id="353" r:id="rId49"/>
    <p:sldId id="467" r:id="rId50"/>
    <p:sldId id="275" r:id="rId51"/>
    <p:sldId id="282" r:id="rId52"/>
    <p:sldId id="291" r:id="rId53"/>
    <p:sldId id="336" r:id="rId54"/>
    <p:sldId id="362" r:id="rId55"/>
    <p:sldId id="370" r:id="rId56"/>
    <p:sldId id="441" r:id="rId57"/>
    <p:sldId id="327" r:id="rId58"/>
    <p:sldId id="276" r:id="rId59"/>
    <p:sldId id="317" r:id="rId60"/>
    <p:sldId id="277" r:id="rId61"/>
    <p:sldId id="278" r:id="rId62"/>
    <p:sldId id="288" r:id="rId63"/>
    <p:sldId id="313" r:id="rId64"/>
    <p:sldId id="364" r:id="rId65"/>
    <p:sldId id="279" r:id="rId66"/>
    <p:sldId id="280" r:id="rId67"/>
    <p:sldId id="309" r:id="rId68"/>
    <p:sldId id="338" r:id="rId69"/>
    <p:sldId id="341" r:id="rId70"/>
    <p:sldId id="351" r:id="rId71"/>
    <p:sldId id="402" r:id="rId72"/>
    <p:sldId id="281" r:id="rId73"/>
    <p:sldId id="273" r:id="rId74"/>
    <p:sldId id="294" r:id="rId75"/>
    <p:sldId id="450" r:id="rId76"/>
    <p:sldId id="432" r:id="rId77"/>
    <p:sldId id="465" r:id="rId78"/>
    <p:sldId id="284" r:id="rId79"/>
    <p:sldId id="358" r:id="rId80"/>
    <p:sldId id="285" r:id="rId81"/>
    <p:sldId id="286" r:id="rId82"/>
    <p:sldId id="340" r:id="rId83"/>
    <p:sldId id="290" r:id="rId84"/>
    <p:sldId id="318" r:id="rId85"/>
    <p:sldId id="380" r:id="rId86"/>
    <p:sldId id="287" r:id="rId87"/>
    <p:sldId id="292" r:id="rId88"/>
    <p:sldId id="296" r:id="rId89"/>
    <p:sldId id="297" r:id="rId90"/>
    <p:sldId id="388" r:id="rId91"/>
    <p:sldId id="299" r:id="rId92"/>
    <p:sldId id="387" r:id="rId93"/>
    <p:sldId id="302" r:id="rId94"/>
    <p:sldId id="303" r:id="rId95"/>
    <p:sldId id="424" r:id="rId96"/>
    <p:sldId id="438" r:id="rId97"/>
    <p:sldId id="459" r:id="rId98"/>
    <p:sldId id="305" r:id="rId99"/>
    <p:sldId id="306" r:id="rId100"/>
    <p:sldId id="310" r:id="rId101"/>
    <p:sldId id="311" r:id="rId102"/>
    <p:sldId id="320" r:id="rId103"/>
    <p:sldId id="423" r:id="rId104"/>
    <p:sldId id="366" r:id="rId105"/>
    <p:sldId id="372" r:id="rId106"/>
    <p:sldId id="393" r:id="rId107"/>
    <p:sldId id="436" r:id="rId108"/>
    <p:sldId id="321" r:id="rId109"/>
    <p:sldId id="384" r:id="rId110"/>
    <p:sldId id="464" r:id="rId111"/>
    <p:sldId id="322" r:id="rId112"/>
    <p:sldId id="323" r:id="rId113"/>
    <p:sldId id="448" r:id="rId114"/>
    <p:sldId id="456" r:id="rId115"/>
    <p:sldId id="328" r:id="rId116"/>
    <p:sldId id="329" r:id="rId117"/>
    <p:sldId id="332" r:id="rId118"/>
    <p:sldId id="333" r:id="rId119"/>
    <p:sldId id="334" r:id="rId120"/>
    <p:sldId id="391" r:id="rId121"/>
    <p:sldId id="425" r:id="rId122"/>
    <p:sldId id="442" r:id="rId123"/>
    <p:sldId id="335" r:id="rId124"/>
    <p:sldId id="314" r:id="rId125"/>
    <p:sldId id="319" r:id="rId126"/>
    <p:sldId id="325" r:id="rId127"/>
    <p:sldId id="354" r:id="rId128"/>
    <p:sldId id="324" r:id="rId129"/>
    <p:sldId id="339" r:id="rId130"/>
    <p:sldId id="342" r:id="rId131"/>
    <p:sldId id="343" r:id="rId132"/>
    <p:sldId id="345" r:id="rId133"/>
    <p:sldId id="346" r:id="rId134"/>
    <p:sldId id="347" r:id="rId135"/>
    <p:sldId id="361" r:id="rId136"/>
    <p:sldId id="381" r:id="rId137"/>
    <p:sldId id="349" r:id="rId138"/>
    <p:sldId id="398" r:id="rId139"/>
    <p:sldId id="350" r:id="rId140"/>
    <p:sldId id="352" r:id="rId141"/>
    <p:sldId id="355" r:id="rId142"/>
    <p:sldId id="389" r:id="rId143"/>
    <p:sldId id="357" r:id="rId144"/>
    <p:sldId id="365" r:id="rId145"/>
    <p:sldId id="382" r:id="rId146"/>
    <p:sldId id="397" r:id="rId147"/>
    <p:sldId id="417" r:id="rId148"/>
    <p:sldId id="359" r:id="rId149"/>
    <p:sldId id="363" r:id="rId150"/>
    <p:sldId id="367" r:id="rId151"/>
    <p:sldId id="368" r:id="rId152"/>
    <p:sldId id="369" r:id="rId153"/>
    <p:sldId id="371" r:id="rId154"/>
    <p:sldId id="373" r:id="rId155"/>
    <p:sldId id="374" r:id="rId156"/>
    <p:sldId id="375" r:id="rId157"/>
    <p:sldId id="376" r:id="rId158"/>
    <p:sldId id="377" r:id="rId159"/>
    <p:sldId id="379" r:id="rId160"/>
    <p:sldId id="383" r:id="rId161"/>
    <p:sldId id="385" r:id="rId162"/>
    <p:sldId id="410" r:id="rId163"/>
    <p:sldId id="386" r:id="rId164"/>
    <p:sldId id="392" r:id="rId165"/>
    <p:sldId id="395" r:id="rId166"/>
    <p:sldId id="396" r:id="rId167"/>
    <p:sldId id="399" r:id="rId168"/>
    <p:sldId id="400" r:id="rId169"/>
    <p:sldId id="404" r:id="rId170"/>
    <p:sldId id="405" r:id="rId171"/>
    <p:sldId id="406" r:id="rId172"/>
    <p:sldId id="408" r:id="rId173"/>
    <p:sldId id="411" r:id="rId174"/>
    <p:sldId id="412" r:id="rId175"/>
    <p:sldId id="414" r:id="rId176"/>
    <p:sldId id="416" r:id="rId177"/>
    <p:sldId id="418" r:id="rId178"/>
    <p:sldId id="419" r:id="rId179"/>
    <p:sldId id="420" r:id="rId180"/>
    <p:sldId id="422" r:id="rId181"/>
    <p:sldId id="426" r:id="rId182"/>
    <p:sldId id="427" r:id="rId183"/>
    <p:sldId id="428" r:id="rId184"/>
    <p:sldId id="431" r:id="rId185"/>
    <p:sldId id="429" r:id="rId186"/>
    <p:sldId id="430" r:id="rId187"/>
    <p:sldId id="433" r:id="rId188"/>
    <p:sldId id="434" r:id="rId189"/>
    <p:sldId id="437" r:id="rId190"/>
    <p:sldId id="439" r:id="rId191"/>
    <p:sldId id="440" r:id="rId192"/>
    <p:sldId id="443" r:id="rId193"/>
    <p:sldId id="444" r:id="rId194"/>
    <p:sldId id="445" r:id="rId195"/>
    <p:sldId id="446" r:id="rId196"/>
    <p:sldId id="447" r:id="rId197"/>
    <p:sldId id="449" r:id="rId198"/>
    <p:sldId id="451" r:id="rId199"/>
    <p:sldId id="452" r:id="rId200"/>
    <p:sldId id="453" r:id="rId201"/>
    <p:sldId id="283" r:id="rId202"/>
    <p:sldId id="455" r:id="rId203"/>
    <p:sldId id="457" r:id="rId204"/>
    <p:sldId id="460" r:id="rId205"/>
    <p:sldId id="461" r:id="rId206"/>
    <p:sldId id="462" r:id="rId207"/>
    <p:sldId id="463" r:id="rId208"/>
    <p:sldId id="466" r:id="rId209"/>
    <p:sldId id="454" r:id="rId2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014" autoAdjust="0"/>
  </p:normalViewPr>
  <p:slideViewPr>
    <p:cSldViewPr snapToGrid="0">
      <p:cViewPr varScale="1">
        <p:scale>
          <a:sx n="106" d="100"/>
          <a:sy n="106" d="100"/>
        </p:scale>
        <p:origin x="78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416D5B-0356-4184-82D8-BF17188FE5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79CE743-B012-49DB-8700-24B45977E0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9627A2C-7921-4DC3-BE93-FDB1A47C24E0}"/>
              </a:ext>
            </a:extLst>
          </p:cNvPr>
          <p:cNvSpPr>
            <a:spLocks noGrp="1"/>
          </p:cNvSpPr>
          <p:nvPr>
            <p:ph type="dt" sz="half" idx="10"/>
          </p:nvPr>
        </p:nvSpPr>
        <p:spPr/>
        <p:txBody>
          <a:bodyPr/>
          <a:lstStyle/>
          <a:p>
            <a:fld id="{0C38DA9C-FEF3-4CA2-91D8-1A326DD0D160}" type="datetimeFigureOut">
              <a:rPr kumimoji="1" lang="ja-JP" altLang="en-US" smtClean="0"/>
              <a:t>2023/6/3</a:t>
            </a:fld>
            <a:endParaRPr kumimoji="1" lang="ja-JP" altLang="en-US"/>
          </a:p>
        </p:txBody>
      </p:sp>
      <p:sp>
        <p:nvSpPr>
          <p:cNvPr id="5" name="フッター プレースホルダー 4">
            <a:extLst>
              <a:ext uri="{FF2B5EF4-FFF2-40B4-BE49-F238E27FC236}">
                <a16:creationId xmlns:a16="http://schemas.microsoft.com/office/drawing/2014/main" id="{B97C951C-6E6A-4088-9AAC-C5C69BCA66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0409BE-31D5-4986-B00A-E3AFE8A03E9B}"/>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3966586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B9A022-8A91-449E-ABF2-CBAB70EB2A5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43FE9C1-7B81-4714-AC4A-86A444BAE08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E0D10D-06D1-4C1C-A59C-F536415DA2C9}"/>
              </a:ext>
            </a:extLst>
          </p:cNvPr>
          <p:cNvSpPr>
            <a:spLocks noGrp="1"/>
          </p:cNvSpPr>
          <p:nvPr>
            <p:ph type="dt" sz="half" idx="10"/>
          </p:nvPr>
        </p:nvSpPr>
        <p:spPr/>
        <p:txBody>
          <a:bodyPr/>
          <a:lstStyle/>
          <a:p>
            <a:fld id="{0C38DA9C-FEF3-4CA2-91D8-1A326DD0D160}" type="datetimeFigureOut">
              <a:rPr kumimoji="1" lang="ja-JP" altLang="en-US" smtClean="0"/>
              <a:t>2023/6/3</a:t>
            </a:fld>
            <a:endParaRPr kumimoji="1" lang="ja-JP" altLang="en-US"/>
          </a:p>
        </p:txBody>
      </p:sp>
      <p:sp>
        <p:nvSpPr>
          <p:cNvPr id="5" name="フッター プレースホルダー 4">
            <a:extLst>
              <a:ext uri="{FF2B5EF4-FFF2-40B4-BE49-F238E27FC236}">
                <a16:creationId xmlns:a16="http://schemas.microsoft.com/office/drawing/2014/main" id="{65ABF12B-D252-4838-9435-13129D4EE4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EFD1821-FDEB-4E3D-8BE8-F8F78C21F999}"/>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253592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7FCC60A-5DFE-4536-B6FD-D307868471B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4F3DAF9-7342-414E-8331-B173FAD6303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ED06B05-D16E-4FCA-B76A-E647EFB2D0A0}"/>
              </a:ext>
            </a:extLst>
          </p:cNvPr>
          <p:cNvSpPr>
            <a:spLocks noGrp="1"/>
          </p:cNvSpPr>
          <p:nvPr>
            <p:ph type="dt" sz="half" idx="10"/>
          </p:nvPr>
        </p:nvSpPr>
        <p:spPr/>
        <p:txBody>
          <a:bodyPr/>
          <a:lstStyle/>
          <a:p>
            <a:fld id="{0C38DA9C-FEF3-4CA2-91D8-1A326DD0D160}" type="datetimeFigureOut">
              <a:rPr kumimoji="1" lang="ja-JP" altLang="en-US" smtClean="0"/>
              <a:t>2023/6/3</a:t>
            </a:fld>
            <a:endParaRPr kumimoji="1" lang="ja-JP" altLang="en-US"/>
          </a:p>
        </p:txBody>
      </p:sp>
      <p:sp>
        <p:nvSpPr>
          <p:cNvPr id="5" name="フッター プレースホルダー 4">
            <a:extLst>
              <a:ext uri="{FF2B5EF4-FFF2-40B4-BE49-F238E27FC236}">
                <a16:creationId xmlns:a16="http://schemas.microsoft.com/office/drawing/2014/main" id="{1AA620F4-025C-403D-80AA-A4048EF7D38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EC472F-B8B1-4F2A-9DA9-1099DD19F412}"/>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47603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BC02EE-CCF9-4356-84BA-95AA48DD537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6808D13-EAC2-4E74-B201-A5CA8BF87E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3886D8-860E-4112-A541-5566C848AB59}"/>
              </a:ext>
            </a:extLst>
          </p:cNvPr>
          <p:cNvSpPr>
            <a:spLocks noGrp="1"/>
          </p:cNvSpPr>
          <p:nvPr>
            <p:ph type="dt" sz="half" idx="10"/>
          </p:nvPr>
        </p:nvSpPr>
        <p:spPr/>
        <p:txBody>
          <a:bodyPr/>
          <a:lstStyle/>
          <a:p>
            <a:fld id="{0C38DA9C-FEF3-4CA2-91D8-1A326DD0D160}" type="datetimeFigureOut">
              <a:rPr kumimoji="1" lang="ja-JP" altLang="en-US" smtClean="0"/>
              <a:t>2023/6/3</a:t>
            </a:fld>
            <a:endParaRPr kumimoji="1" lang="ja-JP" altLang="en-US"/>
          </a:p>
        </p:txBody>
      </p:sp>
      <p:sp>
        <p:nvSpPr>
          <p:cNvPr id="5" name="フッター プレースホルダー 4">
            <a:extLst>
              <a:ext uri="{FF2B5EF4-FFF2-40B4-BE49-F238E27FC236}">
                <a16:creationId xmlns:a16="http://schemas.microsoft.com/office/drawing/2014/main" id="{4CB4DD98-D91F-424D-B804-1C6C0F7005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1D9D036-1F2D-4DA3-A3C7-CDE3C0DAC9FF}"/>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63210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A48E54-F426-413E-BFDC-A992E050394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C742BDB-473B-47C8-8481-CDE861628B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691BA6C-B3BD-457E-BE4A-4942196A7A16}"/>
              </a:ext>
            </a:extLst>
          </p:cNvPr>
          <p:cNvSpPr>
            <a:spLocks noGrp="1"/>
          </p:cNvSpPr>
          <p:nvPr>
            <p:ph type="dt" sz="half" idx="10"/>
          </p:nvPr>
        </p:nvSpPr>
        <p:spPr/>
        <p:txBody>
          <a:bodyPr/>
          <a:lstStyle/>
          <a:p>
            <a:fld id="{0C38DA9C-FEF3-4CA2-91D8-1A326DD0D160}" type="datetimeFigureOut">
              <a:rPr kumimoji="1" lang="ja-JP" altLang="en-US" smtClean="0"/>
              <a:t>2023/6/3</a:t>
            </a:fld>
            <a:endParaRPr kumimoji="1" lang="ja-JP" altLang="en-US"/>
          </a:p>
        </p:txBody>
      </p:sp>
      <p:sp>
        <p:nvSpPr>
          <p:cNvPr id="5" name="フッター プレースホルダー 4">
            <a:extLst>
              <a:ext uri="{FF2B5EF4-FFF2-40B4-BE49-F238E27FC236}">
                <a16:creationId xmlns:a16="http://schemas.microsoft.com/office/drawing/2014/main" id="{63F5B085-9D82-4EF2-8A30-BB61AFBA8E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0E9028-E0E9-4173-AFF4-476AE3CCA18B}"/>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199661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1B1D28-7E01-4246-A936-123C3C158C8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493468A-D969-46DD-9128-E9EBE12A2F9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C362490-FACE-42FC-9709-8D97FD0E936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9A39526-3E8C-4205-8B19-45BE15FA0400}"/>
              </a:ext>
            </a:extLst>
          </p:cNvPr>
          <p:cNvSpPr>
            <a:spLocks noGrp="1"/>
          </p:cNvSpPr>
          <p:nvPr>
            <p:ph type="dt" sz="half" idx="10"/>
          </p:nvPr>
        </p:nvSpPr>
        <p:spPr/>
        <p:txBody>
          <a:bodyPr/>
          <a:lstStyle/>
          <a:p>
            <a:fld id="{0C38DA9C-FEF3-4CA2-91D8-1A326DD0D160}" type="datetimeFigureOut">
              <a:rPr kumimoji="1" lang="ja-JP" altLang="en-US" smtClean="0"/>
              <a:t>2023/6/3</a:t>
            </a:fld>
            <a:endParaRPr kumimoji="1" lang="ja-JP" altLang="en-US"/>
          </a:p>
        </p:txBody>
      </p:sp>
      <p:sp>
        <p:nvSpPr>
          <p:cNvPr id="6" name="フッター プレースホルダー 5">
            <a:extLst>
              <a:ext uri="{FF2B5EF4-FFF2-40B4-BE49-F238E27FC236}">
                <a16:creationId xmlns:a16="http://schemas.microsoft.com/office/drawing/2014/main" id="{24F66AF0-42FF-478C-9AB7-5DB7D75519D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53A1085-50EB-4F23-8786-E0DD53050B98}"/>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858398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2777B2-41B0-4D8E-BF7E-396310D6A31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AE94485-1420-4D21-97BD-C2E0EBCB76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CB38C7B-E817-44A5-8327-D3F581F304F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6BA9E0E-178A-4DEB-8449-73ED4F86F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B771AE0-C93E-45A4-AD42-5E4ED49B79F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1630F51-FF50-47F9-9B53-CD089C13676F}"/>
              </a:ext>
            </a:extLst>
          </p:cNvPr>
          <p:cNvSpPr>
            <a:spLocks noGrp="1"/>
          </p:cNvSpPr>
          <p:nvPr>
            <p:ph type="dt" sz="half" idx="10"/>
          </p:nvPr>
        </p:nvSpPr>
        <p:spPr/>
        <p:txBody>
          <a:bodyPr/>
          <a:lstStyle/>
          <a:p>
            <a:fld id="{0C38DA9C-FEF3-4CA2-91D8-1A326DD0D160}" type="datetimeFigureOut">
              <a:rPr kumimoji="1" lang="ja-JP" altLang="en-US" smtClean="0"/>
              <a:t>2023/6/3</a:t>
            </a:fld>
            <a:endParaRPr kumimoji="1" lang="ja-JP" altLang="en-US"/>
          </a:p>
        </p:txBody>
      </p:sp>
      <p:sp>
        <p:nvSpPr>
          <p:cNvPr id="8" name="フッター プレースホルダー 7">
            <a:extLst>
              <a:ext uri="{FF2B5EF4-FFF2-40B4-BE49-F238E27FC236}">
                <a16:creationId xmlns:a16="http://schemas.microsoft.com/office/drawing/2014/main" id="{CA098B05-6323-4A80-BA36-6C40333AB3C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7E83261-3117-4349-B342-86813DBAD5A1}"/>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483672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22327-6FE3-412C-9CA1-E338E6E8F32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1470321-E5CC-432F-A595-D8714614F6AD}"/>
              </a:ext>
            </a:extLst>
          </p:cNvPr>
          <p:cNvSpPr>
            <a:spLocks noGrp="1"/>
          </p:cNvSpPr>
          <p:nvPr>
            <p:ph type="dt" sz="half" idx="10"/>
          </p:nvPr>
        </p:nvSpPr>
        <p:spPr/>
        <p:txBody>
          <a:bodyPr/>
          <a:lstStyle/>
          <a:p>
            <a:fld id="{0C38DA9C-FEF3-4CA2-91D8-1A326DD0D160}" type="datetimeFigureOut">
              <a:rPr kumimoji="1" lang="ja-JP" altLang="en-US" smtClean="0"/>
              <a:t>2023/6/3</a:t>
            </a:fld>
            <a:endParaRPr kumimoji="1" lang="ja-JP" altLang="en-US"/>
          </a:p>
        </p:txBody>
      </p:sp>
      <p:sp>
        <p:nvSpPr>
          <p:cNvPr id="4" name="フッター プレースホルダー 3">
            <a:extLst>
              <a:ext uri="{FF2B5EF4-FFF2-40B4-BE49-F238E27FC236}">
                <a16:creationId xmlns:a16="http://schemas.microsoft.com/office/drawing/2014/main" id="{EF2E7C3F-59AC-4DA7-8EA1-3CB7FC31C1D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7DF639A-EBA2-4434-BBB0-7CF44FD50BBA}"/>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3301205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C7CF106-4A1B-4CDD-9DA1-151C884BE2BD}"/>
              </a:ext>
            </a:extLst>
          </p:cNvPr>
          <p:cNvSpPr>
            <a:spLocks noGrp="1"/>
          </p:cNvSpPr>
          <p:nvPr>
            <p:ph type="dt" sz="half" idx="10"/>
          </p:nvPr>
        </p:nvSpPr>
        <p:spPr/>
        <p:txBody>
          <a:bodyPr/>
          <a:lstStyle/>
          <a:p>
            <a:fld id="{0C38DA9C-FEF3-4CA2-91D8-1A326DD0D160}" type="datetimeFigureOut">
              <a:rPr kumimoji="1" lang="ja-JP" altLang="en-US" smtClean="0"/>
              <a:t>2023/6/3</a:t>
            </a:fld>
            <a:endParaRPr kumimoji="1" lang="ja-JP" altLang="en-US"/>
          </a:p>
        </p:txBody>
      </p:sp>
      <p:sp>
        <p:nvSpPr>
          <p:cNvPr id="3" name="フッター プレースホルダー 2">
            <a:extLst>
              <a:ext uri="{FF2B5EF4-FFF2-40B4-BE49-F238E27FC236}">
                <a16:creationId xmlns:a16="http://schemas.microsoft.com/office/drawing/2014/main" id="{BDDB183B-26E0-4594-A99D-327CF3AEFDD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00543C-6FE8-482D-A247-3F4267639679}"/>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211296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FBC62C-317E-4384-89A9-0B0209DEAA2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05259E6-14FC-4D38-BE50-109A2FAF91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A23AFF9-5D10-444B-93B6-40D0ABED74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17366B3-B34B-487B-ADCF-2D174C3C390D}"/>
              </a:ext>
            </a:extLst>
          </p:cNvPr>
          <p:cNvSpPr>
            <a:spLocks noGrp="1"/>
          </p:cNvSpPr>
          <p:nvPr>
            <p:ph type="dt" sz="half" idx="10"/>
          </p:nvPr>
        </p:nvSpPr>
        <p:spPr/>
        <p:txBody>
          <a:bodyPr/>
          <a:lstStyle/>
          <a:p>
            <a:fld id="{0C38DA9C-FEF3-4CA2-91D8-1A326DD0D160}" type="datetimeFigureOut">
              <a:rPr kumimoji="1" lang="ja-JP" altLang="en-US" smtClean="0"/>
              <a:t>2023/6/3</a:t>
            </a:fld>
            <a:endParaRPr kumimoji="1" lang="ja-JP" altLang="en-US"/>
          </a:p>
        </p:txBody>
      </p:sp>
      <p:sp>
        <p:nvSpPr>
          <p:cNvPr id="6" name="フッター プレースホルダー 5">
            <a:extLst>
              <a:ext uri="{FF2B5EF4-FFF2-40B4-BE49-F238E27FC236}">
                <a16:creationId xmlns:a16="http://schemas.microsoft.com/office/drawing/2014/main" id="{7F743996-FA4D-48AE-8F8F-731377BA4D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5AE1BE-DAEB-4318-9866-3CD26402D068}"/>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2206445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9EC54A-AA98-43A1-80C1-8F87B3A24B4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0059B35-76B2-4ACB-86F0-D534B2426D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77B6DD0-2C23-4DB7-8F4C-FBDCB05980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CC65E07-DC3E-4DA5-94F0-84F590E8EB4A}"/>
              </a:ext>
            </a:extLst>
          </p:cNvPr>
          <p:cNvSpPr>
            <a:spLocks noGrp="1"/>
          </p:cNvSpPr>
          <p:nvPr>
            <p:ph type="dt" sz="half" idx="10"/>
          </p:nvPr>
        </p:nvSpPr>
        <p:spPr/>
        <p:txBody>
          <a:bodyPr/>
          <a:lstStyle/>
          <a:p>
            <a:fld id="{0C38DA9C-FEF3-4CA2-91D8-1A326DD0D160}" type="datetimeFigureOut">
              <a:rPr kumimoji="1" lang="ja-JP" altLang="en-US" smtClean="0"/>
              <a:t>2023/6/3</a:t>
            </a:fld>
            <a:endParaRPr kumimoji="1" lang="ja-JP" altLang="en-US"/>
          </a:p>
        </p:txBody>
      </p:sp>
      <p:sp>
        <p:nvSpPr>
          <p:cNvPr id="6" name="フッター プレースホルダー 5">
            <a:extLst>
              <a:ext uri="{FF2B5EF4-FFF2-40B4-BE49-F238E27FC236}">
                <a16:creationId xmlns:a16="http://schemas.microsoft.com/office/drawing/2014/main" id="{FD28C486-D044-4160-9D86-F0D80B9F447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04176F-4EA5-422E-877C-C8849DD750AF}"/>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0308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CF4C900-E506-43B1-A298-3E4924C6AA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55C7D52-609B-4AC4-BA58-2F3A82B0E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DDD5313-F9FA-472D-8622-C4FD9F9FB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8DA9C-FEF3-4CA2-91D8-1A326DD0D160}" type="datetimeFigureOut">
              <a:rPr kumimoji="1" lang="ja-JP" altLang="en-US" smtClean="0"/>
              <a:t>2023/6/3</a:t>
            </a:fld>
            <a:endParaRPr kumimoji="1" lang="ja-JP" altLang="en-US"/>
          </a:p>
        </p:txBody>
      </p:sp>
      <p:sp>
        <p:nvSpPr>
          <p:cNvPr id="5" name="フッター プレースホルダー 4">
            <a:extLst>
              <a:ext uri="{FF2B5EF4-FFF2-40B4-BE49-F238E27FC236}">
                <a16:creationId xmlns:a16="http://schemas.microsoft.com/office/drawing/2014/main" id="{F1524876-9F76-489C-A39D-3545AD1508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D6555D7-E2DC-4CC6-8015-39AFA61F34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805205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jpg"/></Relationships>
</file>

<file path=ppt/slides/_rels/slide100.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jp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image" Target="../media/image189.jpg"/><Relationship Id="rId1" Type="http://schemas.openxmlformats.org/officeDocument/2006/relationships/slideLayout" Target="../slideLayouts/slideLayout1.xml"/><Relationship Id="rId4" Type="http://schemas.openxmlformats.org/officeDocument/2006/relationships/image" Target="../media/image191.jpg"/></Relationships>
</file>

<file path=ppt/slides/_rels/slide102.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image" Target="../media/image192.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195.jp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image" Target="../media/image197.jp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image" Target="../media/image199.jp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image" Target="../media/image201.jp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3.jp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image" Target="../media/image20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10.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image" Target="../media/image208.jp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image" Target="../media/image210.jp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214.jp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image" Target="../media/image216.jp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21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image" Target="../media/image221.jp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image" Target="../media/image223.jp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225.jpg"/><Relationship Id="rId1" Type="http://schemas.openxmlformats.org/officeDocument/2006/relationships/slideLayout" Target="../slideLayouts/slideLayout1.xml"/><Relationship Id="rId4" Type="http://schemas.openxmlformats.org/officeDocument/2006/relationships/image" Target="../media/image227.jpg"/></Relationships>
</file>

<file path=ppt/slides/_rels/slide123.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29.jp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232.jp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30.xml.rels><?xml version="1.0" encoding="UTF-8" standalone="yes"?>
<Relationships xmlns="http://schemas.openxmlformats.org/package/2006/relationships"><Relationship Id="rId2" Type="http://schemas.openxmlformats.org/officeDocument/2006/relationships/image" Target="../media/image235.jp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236.jp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237.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238.jp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240.jp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image" Target="../media/image241.jp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243.jp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image" Target="../media/image244.jp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24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247.jp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248.jp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249.jp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251.jpg"/><Relationship Id="rId2" Type="http://schemas.openxmlformats.org/officeDocument/2006/relationships/image" Target="../media/image250.jp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53.jpg"/><Relationship Id="rId2" Type="http://schemas.openxmlformats.org/officeDocument/2006/relationships/image" Target="../media/image252.jp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image" Target="../media/image254.jp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image" Target="../media/image256.jp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image" Target="../media/image258.jp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image" Target="../media/image260.jpg"/><Relationship Id="rId1" Type="http://schemas.openxmlformats.org/officeDocument/2006/relationships/slideLayout" Target="../slideLayouts/slideLayout1.xml"/><Relationship Id="rId4" Type="http://schemas.openxmlformats.org/officeDocument/2006/relationships/image" Target="../media/image262.jpg"/></Relationships>
</file>

<file path=ppt/slides/_rels/slide149.xml.rels><?xml version="1.0" encoding="UTF-8" standalone="yes"?>
<Relationships xmlns="http://schemas.openxmlformats.org/package/2006/relationships"><Relationship Id="rId2" Type="http://schemas.openxmlformats.org/officeDocument/2006/relationships/image" Target="../media/image26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150.xml.rels><?xml version="1.0" encoding="UTF-8" standalone="yes"?>
<Relationships xmlns="http://schemas.openxmlformats.org/package/2006/relationships"><Relationship Id="rId2" Type="http://schemas.openxmlformats.org/officeDocument/2006/relationships/image" Target="../media/image264.jp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266.jpg"/><Relationship Id="rId2" Type="http://schemas.openxmlformats.org/officeDocument/2006/relationships/image" Target="../media/image265.jp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268.jpg"/><Relationship Id="rId2" Type="http://schemas.openxmlformats.org/officeDocument/2006/relationships/image" Target="../media/image267.jp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269.jp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270.jp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71.jp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274.jp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275.jp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277.jpg"/><Relationship Id="rId2" Type="http://schemas.openxmlformats.org/officeDocument/2006/relationships/image" Target="../media/image27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279.jpg"/><Relationship Id="rId2" Type="http://schemas.openxmlformats.org/officeDocument/2006/relationships/image" Target="../media/image278.jpg"/><Relationship Id="rId1" Type="http://schemas.openxmlformats.org/officeDocument/2006/relationships/slideLayout" Target="../slideLayouts/slideLayout1.xml"/><Relationship Id="rId4" Type="http://schemas.openxmlformats.org/officeDocument/2006/relationships/image" Target="../media/image280.jpg"/></Relationships>
</file>

<file path=ppt/slides/_rels/slide161.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image" Target="../media/image281.jpg"/><Relationship Id="rId1" Type="http://schemas.openxmlformats.org/officeDocument/2006/relationships/slideLayout" Target="../slideLayouts/slideLayout1.xml"/><Relationship Id="rId4" Type="http://schemas.openxmlformats.org/officeDocument/2006/relationships/image" Target="../media/image283.jpg"/></Relationships>
</file>

<file path=ppt/slides/_rels/slide162.xml.rels><?xml version="1.0" encoding="UTF-8" standalone="yes"?>
<Relationships xmlns="http://schemas.openxmlformats.org/package/2006/relationships"><Relationship Id="rId2" Type="http://schemas.openxmlformats.org/officeDocument/2006/relationships/image" Target="../media/image284.jp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285.jp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287.jp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image" Target="../media/image288.jp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290.jp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293.jpg"/><Relationship Id="rId2" Type="http://schemas.openxmlformats.org/officeDocument/2006/relationships/image" Target="../media/image292.jp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295.jpg"/><Relationship Id="rId2" Type="http://schemas.openxmlformats.org/officeDocument/2006/relationships/image" Target="../media/image294.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296.jp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298.jp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299.jp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01.jpg"/><Relationship Id="rId2" Type="http://schemas.openxmlformats.org/officeDocument/2006/relationships/image" Target="../media/image300.jp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302.jp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303.jp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305.jp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306.jp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30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308.jp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310.jpg"/><Relationship Id="rId2" Type="http://schemas.openxmlformats.org/officeDocument/2006/relationships/image" Target="../media/image309.jp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311.jp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311.jp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312.jp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313.jp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314.jp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315.jp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316.jp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317.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190.xml.rels><?xml version="1.0" encoding="UTF-8" standalone="yes"?>
<Relationships xmlns="http://schemas.openxmlformats.org/package/2006/relationships"><Relationship Id="rId2" Type="http://schemas.openxmlformats.org/officeDocument/2006/relationships/image" Target="../media/image318.jp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319.jp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321.jpg"/><Relationship Id="rId2" Type="http://schemas.openxmlformats.org/officeDocument/2006/relationships/image" Target="../media/image320.jp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322.jp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324.jp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image" Target="../media/image325.jp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327.jp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329.jpg"/><Relationship Id="rId2" Type="http://schemas.openxmlformats.org/officeDocument/2006/relationships/image" Target="../media/image328.jp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33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331.jp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332.jp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333.jp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334.jp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335.jp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336.jp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337.jp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338.jp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339.jp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image" Target="../media/image340.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1.xml"/><Relationship Id="rId4" Type="http://schemas.openxmlformats.org/officeDocument/2006/relationships/image" Target="../media/image61.jpg"/></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1.xml"/><Relationship Id="rId4" Type="http://schemas.openxmlformats.org/officeDocument/2006/relationships/image" Target="../media/image97.jpg"/></Relationships>
</file>

<file path=ppt/slides/_rels/slide51.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100.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1.xml"/><Relationship Id="rId4" Type="http://schemas.openxmlformats.org/officeDocument/2006/relationships/image" Target="../media/image116.jpg"/></Relationships>
</file>

<file path=ppt/slides/_rels/slide6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1.xml"/><Relationship Id="rId4" Type="http://schemas.openxmlformats.org/officeDocument/2006/relationships/image" Target="../media/image119.jpg"/></Relationships>
</file>

<file path=ppt/slides/_rels/slide62.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1.xml"/><Relationship Id="rId4" Type="http://schemas.openxmlformats.org/officeDocument/2006/relationships/image" Target="../media/image128.jpg"/></Relationships>
</file>

<file path=ppt/slides/_rels/slide66.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image" Target="../media/image14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image" Target="../media/image154.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7.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60.jpg"/><Relationship Id="rId1" Type="http://schemas.openxmlformats.org/officeDocument/2006/relationships/slideLayout" Target="../slideLayouts/slideLayout1.xml"/><Relationship Id="rId4" Type="http://schemas.openxmlformats.org/officeDocument/2006/relationships/image" Target="../media/image162.jpg"/></Relationships>
</file>

<file path=ppt/slides/_rels/slide88.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jp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jp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72.jp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image" Target="../media/image174.jpg"/><Relationship Id="rId1" Type="http://schemas.openxmlformats.org/officeDocument/2006/relationships/slideLayout" Target="../slideLayouts/slideLayout1.xml"/><Relationship Id="rId5" Type="http://schemas.openxmlformats.org/officeDocument/2006/relationships/image" Target="../media/image177.jpg"/><Relationship Id="rId4" Type="http://schemas.openxmlformats.org/officeDocument/2006/relationships/image" Target="../media/image176.jpg"/></Relationships>
</file>

<file path=ppt/slides/_rels/slide95.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5.jpg"/><Relationship Id="rId1" Type="http://schemas.openxmlformats.org/officeDocument/2006/relationships/slideLayout" Target="../slideLayouts/slideLayout1.xml"/><Relationship Id="rId5" Type="http://schemas.openxmlformats.org/officeDocument/2006/relationships/image" Target="../media/image180.jpg"/><Relationship Id="rId4" Type="http://schemas.openxmlformats.org/officeDocument/2006/relationships/image" Target="../media/image179.jpg"/></Relationships>
</file>

<file path=ppt/slides/_rels/slide96.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image" Target="../media/image175.jpg"/><Relationship Id="rId1" Type="http://schemas.openxmlformats.org/officeDocument/2006/relationships/slideLayout" Target="../slideLayouts/slideLayout1.xml"/><Relationship Id="rId5" Type="http://schemas.openxmlformats.org/officeDocument/2006/relationships/image" Target="../media/image183.jpg"/><Relationship Id="rId4" Type="http://schemas.openxmlformats.org/officeDocument/2006/relationships/image" Target="../media/image182.jpg"/></Relationships>
</file>

<file path=ppt/slides/_rels/slide97.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175.jp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85.jp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endParaRPr kumimoji="1" lang="en-US" altLang="ja-JP" dirty="0"/>
          </a:p>
          <a:p>
            <a:r>
              <a:rPr lang="ja-JP" altLang="en-US" dirty="0"/>
              <a:t>柄：エピ</a:t>
            </a:r>
            <a:endParaRPr kumimoji="1" lang="en-US" altLang="ja-JP" dirty="0"/>
          </a:p>
        </p:txBody>
      </p:sp>
      <p:pic>
        <p:nvPicPr>
          <p:cNvPr id="4" name="図 3">
            <a:extLst>
              <a:ext uri="{FF2B5EF4-FFF2-40B4-BE49-F238E27FC236}">
                <a16:creationId xmlns:a16="http://schemas.microsoft.com/office/drawing/2014/main" id="{DF9BFCF3-A5C5-48E6-B6CD-B96C2B716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09" y="843379"/>
            <a:ext cx="3048000" cy="2286000"/>
          </a:xfrm>
          <a:prstGeom prst="rect">
            <a:avLst/>
          </a:prstGeom>
        </p:spPr>
      </p:pic>
      <p:pic>
        <p:nvPicPr>
          <p:cNvPr id="6" name="図 5">
            <a:extLst>
              <a:ext uri="{FF2B5EF4-FFF2-40B4-BE49-F238E27FC236}">
                <a16:creationId xmlns:a16="http://schemas.microsoft.com/office/drawing/2014/main" id="{5E7EB7FE-B96A-4F00-99AF-66FE0A5D0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050" y="3779777"/>
            <a:ext cx="3048000" cy="2286000"/>
          </a:xfrm>
          <a:prstGeom prst="rect">
            <a:avLst/>
          </a:prstGeom>
        </p:spPr>
      </p:pic>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8" name="字幕 2">
            <a:extLst>
              <a:ext uri="{FF2B5EF4-FFF2-40B4-BE49-F238E27FC236}">
                <a16:creationId xmlns:a16="http://schemas.microsoft.com/office/drawing/2014/main" id="{FD40AF3F-AA68-455E-999D-8E8086FF1129}"/>
              </a:ext>
            </a:extLst>
          </p:cNvPr>
          <p:cNvSpPr txBox="1">
            <a:spLocks/>
          </p:cNvSpPr>
          <p:nvPr/>
        </p:nvSpPr>
        <p:spPr>
          <a:xfrm>
            <a:off x="2957744" y="2682247"/>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光沢あり</a:t>
            </a:r>
            <a:endParaRPr lang="en-US" altLang="ja-JP" dirty="0"/>
          </a:p>
        </p:txBody>
      </p:sp>
      <p:sp>
        <p:nvSpPr>
          <p:cNvPr id="9" name="字幕 2">
            <a:extLst>
              <a:ext uri="{FF2B5EF4-FFF2-40B4-BE49-F238E27FC236}">
                <a16:creationId xmlns:a16="http://schemas.microsoft.com/office/drawing/2014/main" id="{0782CB5E-72C9-46B7-8F7F-5CFFFF15DD8B}"/>
              </a:ext>
            </a:extLst>
          </p:cNvPr>
          <p:cNvSpPr txBox="1">
            <a:spLocks/>
          </p:cNvSpPr>
          <p:nvPr/>
        </p:nvSpPr>
        <p:spPr>
          <a:xfrm>
            <a:off x="195309" y="5586329"/>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光沢なし</a:t>
            </a:r>
            <a:endParaRPr lang="en-US" altLang="ja-JP" dirty="0"/>
          </a:p>
        </p:txBody>
      </p:sp>
      <p:sp>
        <p:nvSpPr>
          <p:cNvPr id="14" name="字幕 2">
            <a:extLst>
              <a:ext uri="{FF2B5EF4-FFF2-40B4-BE49-F238E27FC236}">
                <a16:creationId xmlns:a16="http://schemas.microsoft.com/office/drawing/2014/main" id="{D969F2CD-F698-49B2-9E09-9631BB04EE95}"/>
              </a:ext>
            </a:extLst>
          </p:cNvPr>
          <p:cNvSpPr txBox="1">
            <a:spLocks/>
          </p:cNvSpPr>
          <p:nvPr/>
        </p:nvSpPr>
        <p:spPr>
          <a:xfrm>
            <a:off x="6630980" y="4549894"/>
            <a:ext cx="5379868" cy="1036435"/>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000000"/>
                </a:solidFill>
                <a:effectLst/>
                <a:latin typeface="Hiragino Sans"/>
              </a:rPr>
              <a:t>ヴィトンのエピは「麦の穂」という意味の名前がつけられており、麦の穂が風になびくような型押しの模様が特徴的なラインです。</a:t>
            </a:r>
            <a:endParaRPr lang="en-US" altLang="ja-JP" dirty="0"/>
          </a:p>
        </p:txBody>
      </p:sp>
      <p:pic>
        <p:nvPicPr>
          <p:cNvPr id="5" name="図 4">
            <a:extLst>
              <a:ext uri="{FF2B5EF4-FFF2-40B4-BE49-F238E27FC236}">
                <a16:creationId xmlns:a16="http://schemas.microsoft.com/office/drawing/2014/main" id="{12851C4C-7BDF-49B7-B930-3158D33C0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1895" y="1109708"/>
            <a:ext cx="4824722" cy="3000884"/>
          </a:xfrm>
          <a:prstGeom prst="rect">
            <a:avLst/>
          </a:prstGeom>
        </p:spPr>
      </p:pic>
    </p:spTree>
    <p:extLst>
      <p:ext uri="{BB962C8B-B14F-4D97-AF65-F5344CB8AC3E}">
        <p14:creationId xmlns:p14="http://schemas.microsoft.com/office/powerpoint/2010/main" val="3547398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83223" y="164716"/>
            <a:ext cx="3169327" cy="958896"/>
          </a:xfrm>
        </p:spPr>
        <p:txBody>
          <a:bodyPr>
            <a:normAutofit fontScale="92500"/>
          </a:bodyPr>
          <a:lstStyle/>
          <a:p>
            <a:r>
              <a:rPr kumimoji="1" lang="en-US" altLang="ja-JP" dirty="0"/>
              <a:t>GUCCI</a:t>
            </a:r>
          </a:p>
          <a:p>
            <a:r>
              <a:rPr lang="ja-JP" altLang="en-US" dirty="0"/>
              <a:t>柄：</a:t>
            </a:r>
            <a:r>
              <a:rPr lang="en-US" altLang="ja-JP" dirty="0"/>
              <a:t>GG</a:t>
            </a:r>
            <a:r>
              <a:rPr lang="ja-JP" altLang="en-US" dirty="0"/>
              <a:t>シェリーライン</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5C6044D7-ED3E-421F-B2A5-A3F73B130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91" y="601973"/>
            <a:ext cx="2761875" cy="2761875"/>
          </a:xfrm>
          <a:prstGeom prst="rect">
            <a:avLst/>
          </a:prstGeom>
        </p:spPr>
      </p:pic>
      <p:sp>
        <p:nvSpPr>
          <p:cNvPr id="6" name="字幕 2">
            <a:extLst>
              <a:ext uri="{FF2B5EF4-FFF2-40B4-BE49-F238E27FC236}">
                <a16:creationId xmlns:a16="http://schemas.microsoft.com/office/drawing/2014/main" id="{5D8F32E8-4B45-4B50-9BD8-CABC0E0A7D58}"/>
              </a:ext>
            </a:extLst>
          </p:cNvPr>
          <p:cNvSpPr txBox="1">
            <a:spLocks/>
          </p:cNvSpPr>
          <p:nvPr/>
        </p:nvSpPr>
        <p:spPr>
          <a:xfrm>
            <a:off x="3784007" y="1521198"/>
            <a:ext cx="6201164" cy="102782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赤、緑、青などのイタリアンカラーが特徴</a:t>
            </a:r>
            <a:endParaRPr lang="en-US" altLang="ja-JP" dirty="0"/>
          </a:p>
          <a:p>
            <a:r>
              <a:rPr lang="ja-JP" altLang="en-US" dirty="0"/>
              <a:t>＋</a:t>
            </a:r>
            <a:br>
              <a:rPr lang="en-US" altLang="ja-JP" dirty="0"/>
            </a:br>
            <a:r>
              <a:rPr lang="ja-JP" altLang="en-US" dirty="0"/>
              <a:t>ブランドマークの「</a:t>
            </a:r>
            <a:r>
              <a:rPr lang="en-US" altLang="ja-JP" dirty="0"/>
              <a:t>GG</a:t>
            </a:r>
            <a:r>
              <a:rPr lang="ja-JP" altLang="en-US" dirty="0"/>
              <a:t>」が印象的</a:t>
            </a:r>
            <a:endParaRPr lang="en-US" altLang="ja-JP" dirty="0"/>
          </a:p>
        </p:txBody>
      </p:sp>
      <p:grpSp>
        <p:nvGrpSpPr>
          <p:cNvPr id="9" name="グループ化 8">
            <a:extLst>
              <a:ext uri="{FF2B5EF4-FFF2-40B4-BE49-F238E27FC236}">
                <a16:creationId xmlns:a16="http://schemas.microsoft.com/office/drawing/2014/main" id="{E0C3B316-55BE-438A-BA4F-F871E04A710C}"/>
              </a:ext>
            </a:extLst>
          </p:cNvPr>
          <p:cNvGrpSpPr/>
          <p:nvPr/>
        </p:nvGrpSpPr>
        <p:grpSpPr>
          <a:xfrm>
            <a:off x="2015794" y="3494153"/>
            <a:ext cx="4023192" cy="3107814"/>
            <a:chOff x="3784007" y="2717706"/>
            <a:chExt cx="4386720" cy="3901257"/>
          </a:xfrm>
        </p:grpSpPr>
        <p:pic>
          <p:nvPicPr>
            <p:cNvPr id="8" name="図 7">
              <a:extLst>
                <a:ext uri="{FF2B5EF4-FFF2-40B4-BE49-F238E27FC236}">
                  <a16:creationId xmlns:a16="http://schemas.microsoft.com/office/drawing/2014/main" id="{DBE347AE-FACF-4883-9B6C-0935D09A3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367" y="2717706"/>
              <a:ext cx="2193360" cy="3901257"/>
            </a:xfrm>
            <a:prstGeom prst="rect">
              <a:avLst/>
            </a:prstGeom>
          </p:spPr>
        </p:pic>
        <p:pic>
          <p:nvPicPr>
            <p:cNvPr id="10" name="図 9">
              <a:extLst>
                <a:ext uri="{FF2B5EF4-FFF2-40B4-BE49-F238E27FC236}">
                  <a16:creationId xmlns:a16="http://schemas.microsoft.com/office/drawing/2014/main" id="{49E29B37-9F03-41CD-9CF7-DF74280F7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007" y="2717706"/>
              <a:ext cx="2193360" cy="3901257"/>
            </a:xfrm>
            <a:prstGeom prst="rect">
              <a:avLst/>
            </a:prstGeom>
          </p:spPr>
        </p:pic>
      </p:grpSp>
      <p:pic>
        <p:nvPicPr>
          <p:cNvPr id="5" name="図 4">
            <a:extLst>
              <a:ext uri="{FF2B5EF4-FFF2-40B4-BE49-F238E27FC236}">
                <a16:creationId xmlns:a16="http://schemas.microsoft.com/office/drawing/2014/main" id="{B0371639-9DDD-4258-B26E-DF9A066FA0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032" y="2751243"/>
            <a:ext cx="4734071" cy="3160511"/>
          </a:xfrm>
          <a:prstGeom prst="rect">
            <a:avLst/>
          </a:prstGeom>
        </p:spPr>
      </p:pic>
    </p:spTree>
    <p:extLst>
      <p:ext uri="{BB962C8B-B14F-4D97-AF65-F5344CB8AC3E}">
        <p14:creationId xmlns:p14="http://schemas.microsoft.com/office/powerpoint/2010/main" val="4202561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27954" y="150812"/>
            <a:ext cx="4196801" cy="923330"/>
          </a:xfrm>
        </p:spPr>
        <p:txBody>
          <a:bodyPr>
            <a:normAutofit/>
          </a:bodyPr>
          <a:lstStyle/>
          <a:p>
            <a:r>
              <a:rPr lang="ja-JP" altLang="en-US" dirty="0">
                <a:solidFill>
                  <a:srgbClr val="333333"/>
                </a:solidFill>
                <a:latin typeface="ヒラギノ角ゴ Pro W3"/>
              </a:rPr>
              <a:t>ボッテガ</a:t>
            </a:r>
            <a:endParaRPr lang="en-US" altLang="ja-JP" dirty="0">
              <a:solidFill>
                <a:srgbClr val="333333"/>
              </a:solidFill>
              <a:latin typeface="ヒラギノ角ゴ Pro W3"/>
            </a:endParaRPr>
          </a:p>
          <a:p>
            <a:r>
              <a:rPr lang="ja-JP" altLang="en-US" i="0" dirty="0">
                <a:solidFill>
                  <a:srgbClr val="333333"/>
                </a:solidFill>
                <a:effectLst/>
                <a:latin typeface="-apple-system"/>
              </a:rPr>
              <a:t>イントレチャート</a:t>
            </a:r>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296A2132-7675-489B-B1FC-392FF279A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24" y="1348887"/>
            <a:ext cx="5489129" cy="3612564"/>
          </a:xfrm>
          <a:prstGeom prst="rect">
            <a:avLst/>
          </a:prstGeom>
        </p:spPr>
      </p:pic>
      <p:sp>
        <p:nvSpPr>
          <p:cNvPr id="7" name="字幕 2">
            <a:extLst>
              <a:ext uri="{FF2B5EF4-FFF2-40B4-BE49-F238E27FC236}">
                <a16:creationId xmlns:a16="http://schemas.microsoft.com/office/drawing/2014/main" id="{6209CE77-F147-4AE6-B86E-7CE3DA159563}"/>
              </a:ext>
            </a:extLst>
          </p:cNvPr>
          <p:cNvSpPr txBox="1">
            <a:spLocks/>
          </p:cNvSpPr>
          <p:nvPr/>
        </p:nvSpPr>
        <p:spPr>
          <a:xfrm>
            <a:off x="6165648" y="134888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sz="2000" i="0" dirty="0">
                <a:solidFill>
                  <a:srgbClr val="333333"/>
                </a:solidFill>
                <a:effectLst/>
                <a:latin typeface="-apple-system"/>
              </a:rPr>
              <a:t>イントレチャートがトレードマーク</a:t>
            </a:r>
            <a:endParaRPr lang="en-US" altLang="ja-JP" sz="2000" i="0" dirty="0">
              <a:solidFill>
                <a:srgbClr val="333333"/>
              </a:solidFill>
              <a:effectLst/>
              <a:latin typeface="-apple-system"/>
            </a:endParaRPr>
          </a:p>
          <a:p>
            <a:pPr algn="l" fontAlgn="base" latinLnBrk="1"/>
            <a:r>
              <a:rPr lang="ja-JP" altLang="en-US" sz="2000" b="0" i="0" dirty="0">
                <a:solidFill>
                  <a:srgbClr val="333333"/>
                </a:solidFill>
                <a:effectLst/>
                <a:latin typeface="-apple-system"/>
              </a:rPr>
              <a:t>冊切りのレザーを丁寧な手作業で</a:t>
            </a:r>
            <a:endParaRPr lang="en-US" altLang="ja-JP" sz="2000" b="0" i="0" dirty="0">
              <a:solidFill>
                <a:srgbClr val="333333"/>
              </a:solidFill>
              <a:effectLst/>
              <a:latin typeface="-apple-system"/>
            </a:endParaRPr>
          </a:p>
          <a:p>
            <a:pPr algn="l" fontAlgn="base" latinLnBrk="1"/>
            <a:r>
              <a:rPr lang="ja-JP" altLang="en-US" sz="2000" b="0" i="0" dirty="0">
                <a:solidFill>
                  <a:srgbClr val="333333"/>
                </a:solidFill>
                <a:effectLst/>
                <a:latin typeface="-apple-system"/>
              </a:rPr>
              <a:t>編み込んだ見た目</a:t>
            </a:r>
            <a:endParaRPr lang="en-US" altLang="ja-JP" sz="2000" dirty="0">
              <a:solidFill>
                <a:srgbClr val="333333"/>
              </a:solidFill>
              <a:latin typeface="-apple-system"/>
            </a:endParaRPr>
          </a:p>
          <a:p>
            <a:pPr algn="l" fontAlgn="base" latinLnBrk="1"/>
            <a:endParaRPr lang="ja-JP" altLang="en-US" sz="2000" i="0" dirty="0">
              <a:solidFill>
                <a:srgbClr val="333333"/>
              </a:solidFill>
              <a:effectLst/>
              <a:latin typeface="-apple-system"/>
            </a:endParaRPr>
          </a:p>
        </p:txBody>
      </p:sp>
      <p:pic>
        <p:nvPicPr>
          <p:cNvPr id="9" name="図 8">
            <a:extLst>
              <a:ext uri="{FF2B5EF4-FFF2-40B4-BE49-F238E27FC236}">
                <a16:creationId xmlns:a16="http://schemas.microsoft.com/office/drawing/2014/main" id="{9A0A3509-D727-4C2C-95F9-FEE1C03AE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388" y="2904109"/>
            <a:ext cx="5115387" cy="3410258"/>
          </a:xfrm>
          <a:prstGeom prst="rect">
            <a:avLst/>
          </a:prstGeom>
        </p:spPr>
      </p:pic>
    </p:spTree>
    <p:extLst>
      <p:ext uri="{BB962C8B-B14F-4D97-AF65-F5344CB8AC3E}">
        <p14:creationId xmlns:p14="http://schemas.microsoft.com/office/powerpoint/2010/main" val="17190486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ケンゾー</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3997599" y="61247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i="0" dirty="0">
                <a:solidFill>
                  <a:srgbClr val="2F3030"/>
                </a:solidFill>
                <a:effectLst/>
                <a:latin typeface="-apple-system"/>
              </a:rPr>
              <a:t>シルエットがゆったりしたファッションアイテムも多いブランド</a:t>
            </a:r>
            <a:endParaRPr lang="ja-JP" altLang="en-US" i="0" dirty="0">
              <a:solidFill>
                <a:srgbClr val="333333"/>
              </a:solidFill>
              <a:effectLst/>
              <a:latin typeface="-apple-system"/>
            </a:endParaRPr>
          </a:p>
        </p:txBody>
      </p:sp>
      <p:pic>
        <p:nvPicPr>
          <p:cNvPr id="10" name="図 9">
            <a:extLst>
              <a:ext uri="{FF2B5EF4-FFF2-40B4-BE49-F238E27FC236}">
                <a16:creationId xmlns:a16="http://schemas.microsoft.com/office/drawing/2014/main" id="{A37BC537-31D0-4561-8B0F-68D79B36D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07" y="1665023"/>
            <a:ext cx="4365428" cy="2896848"/>
          </a:xfrm>
          <a:prstGeom prst="rect">
            <a:avLst/>
          </a:prstGeom>
        </p:spPr>
      </p:pic>
      <p:pic>
        <p:nvPicPr>
          <p:cNvPr id="4" name="図 3">
            <a:extLst>
              <a:ext uri="{FF2B5EF4-FFF2-40B4-BE49-F238E27FC236}">
                <a16:creationId xmlns:a16="http://schemas.microsoft.com/office/drawing/2014/main" id="{1CA62EDC-2774-4E2C-B525-E1765AA6D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735" y="1361507"/>
            <a:ext cx="3761452" cy="3731361"/>
          </a:xfrm>
          <a:prstGeom prst="rect">
            <a:avLst/>
          </a:prstGeom>
        </p:spPr>
      </p:pic>
      <p:pic>
        <p:nvPicPr>
          <p:cNvPr id="6" name="図 5">
            <a:extLst>
              <a:ext uri="{FF2B5EF4-FFF2-40B4-BE49-F238E27FC236}">
                <a16:creationId xmlns:a16="http://schemas.microsoft.com/office/drawing/2014/main" id="{CF28F79D-0314-47DD-A37B-5C93BC261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693" y="1361507"/>
            <a:ext cx="3600000" cy="4286400"/>
          </a:xfrm>
          <a:prstGeom prst="rect">
            <a:avLst/>
          </a:prstGeom>
        </p:spPr>
      </p:pic>
    </p:spTree>
    <p:extLst>
      <p:ext uri="{BB962C8B-B14F-4D97-AF65-F5344CB8AC3E}">
        <p14:creationId xmlns:p14="http://schemas.microsoft.com/office/powerpoint/2010/main" val="19586585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br>
              <a:rPr lang="en-US" altLang="ja-JP" dirty="0">
                <a:solidFill>
                  <a:srgbClr val="333333"/>
                </a:solidFill>
                <a:latin typeface="ヒラギノ角ゴ Pro W3"/>
              </a:rPr>
            </a:br>
            <a:r>
              <a:rPr lang="ja-JP" altLang="en-US" dirty="0">
                <a:solidFill>
                  <a:srgbClr val="333333"/>
                </a:solidFill>
                <a:latin typeface="ヒラギノ角ゴ Pro W3"/>
              </a:rPr>
              <a:t>マルチストライプ</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pic>
        <p:nvPicPr>
          <p:cNvPr id="4" name="図 3">
            <a:extLst>
              <a:ext uri="{FF2B5EF4-FFF2-40B4-BE49-F238E27FC236}">
                <a16:creationId xmlns:a16="http://schemas.microsoft.com/office/drawing/2014/main" id="{E0DF9587-223A-4C1A-AF0B-223CD71A5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98" y="1104901"/>
            <a:ext cx="5120180" cy="3953557"/>
          </a:xfrm>
          <a:prstGeom prst="rect">
            <a:avLst/>
          </a:prstGeom>
        </p:spPr>
      </p:pic>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sp>
        <p:nvSpPr>
          <p:cNvPr id="12" name="テキスト ボックス 11">
            <a:extLst>
              <a:ext uri="{FF2B5EF4-FFF2-40B4-BE49-F238E27FC236}">
                <a16:creationId xmlns:a16="http://schemas.microsoft.com/office/drawing/2014/main" id="{C7419ECC-8F11-41C7-90E6-4D5304CF4290}"/>
              </a:ext>
            </a:extLst>
          </p:cNvPr>
          <p:cNvSpPr txBox="1"/>
          <p:nvPr/>
        </p:nvSpPr>
        <p:spPr>
          <a:xfrm>
            <a:off x="5622878" y="1067275"/>
            <a:ext cx="6094520" cy="369332"/>
          </a:xfrm>
          <a:prstGeom prst="rect">
            <a:avLst/>
          </a:prstGeom>
          <a:noFill/>
        </p:spPr>
        <p:txBody>
          <a:bodyPr wrap="square">
            <a:spAutoFit/>
          </a:bodyPr>
          <a:lstStyle/>
          <a:p>
            <a:r>
              <a:rPr lang="ja-JP" altLang="en-US" b="0" i="0" dirty="0">
                <a:solidFill>
                  <a:srgbClr val="383838"/>
                </a:solidFill>
                <a:effectLst/>
                <a:latin typeface="-apple-system"/>
              </a:rPr>
              <a:t>カラフルなマルチカラーのストライプが特徴</a:t>
            </a:r>
            <a:endParaRPr lang="en-US" altLang="ja-JP" b="0" i="0" dirty="0">
              <a:solidFill>
                <a:srgbClr val="383838"/>
              </a:solidFill>
              <a:effectLst/>
              <a:latin typeface="-apple-system"/>
            </a:endParaRPr>
          </a:p>
        </p:txBody>
      </p:sp>
      <p:pic>
        <p:nvPicPr>
          <p:cNvPr id="5" name="図 4">
            <a:extLst>
              <a:ext uri="{FF2B5EF4-FFF2-40B4-BE49-F238E27FC236}">
                <a16:creationId xmlns:a16="http://schemas.microsoft.com/office/drawing/2014/main" id="{A3D2A4F3-5B4F-4B9C-9801-0B623B098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331" y="1436607"/>
            <a:ext cx="4680000" cy="5270581"/>
          </a:xfrm>
          <a:prstGeom prst="rect">
            <a:avLst/>
          </a:prstGeom>
        </p:spPr>
      </p:pic>
    </p:spTree>
    <p:extLst>
      <p:ext uri="{BB962C8B-B14F-4D97-AF65-F5344CB8AC3E}">
        <p14:creationId xmlns:p14="http://schemas.microsoft.com/office/powerpoint/2010/main" val="26595216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br>
              <a:rPr lang="en-US" altLang="ja-JP" dirty="0">
                <a:solidFill>
                  <a:srgbClr val="333333"/>
                </a:solidFill>
                <a:latin typeface="ヒラギノ角ゴ Pro W3"/>
              </a:rPr>
            </a:br>
            <a:r>
              <a:rPr lang="ja-JP" altLang="en-US" dirty="0">
                <a:solidFill>
                  <a:srgbClr val="333333"/>
                </a:solidFill>
                <a:latin typeface="ヒラギノ角ゴ Pro W3"/>
              </a:rPr>
              <a:t>マルチストライプ</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965700" y="1990605"/>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12" name="テキスト ボックス 11">
            <a:extLst>
              <a:ext uri="{FF2B5EF4-FFF2-40B4-BE49-F238E27FC236}">
                <a16:creationId xmlns:a16="http://schemas.microsoft.com/office/drawing/2014/main" id="{C7419ECC-8F11-41C7-90E6-4D5304CF4290}"/>
              </a:ext>
            </a:extLst>
          </p:cNvPr>
          <p:cNvSpPr txBox="1"/>
          <p:nvPr/>
        </p:nvSpPr>
        <p:spPr>
          <a:xfrm>
            <a:off x="5622878" y="1067275"/>
            <a:ext cx="6094520" cy="369332"/>
          </a:xfrm>
          <a:prstGeom prst="rect">
            <a:avLst/>
          </a:prstGeom>
          <a:noFill/>
        </p:spPr>
        <p:txBody>
          <a:bodyPr wrap="square">
            <a:spAutoFit/>
          </a:bodyPr>
          <a:lstStyle/>
          <a:p>
            <a:r>
              <a:rPr lang="ja-JP" altLang="en-US" b="0" i="0" dirty="0">
                <a:solidFill>
                  <a:srgbClr val="383838"/>
                </a:solidFill>
                <a:effectLst/>
                <a:latin typeface="-apple-system"/>
              </a:rPr>
              <a:t>カラフルなマルチカラーのストライプが特徴</a:t>
            </a:r>
            <a:endParaRPr lang="en-US" altLang="ja-JP" b="0" i="0" dirty="0">
              <a:solidFill>
                <a:srgbClr val="383838"/>
              </a:solidFill>
              <a:effectLst/>
              <a:latin typeface="-apple-system"/>
            </a:endParaRPr>
          </a:p>
        </p:txBody>
      </p:sp>
      <p:pic>
        <p:nvPicPr>
          <p:cNvPr id="6" name="図 5">
            <a:extLst>
              <a:ext uri="{FF2B5EF4-FFF2-40B4-BE49-F238E27FC236}">
                <a16:creationId xmlns:a16="http://schemas.microsoft.com/office/drawing/2014/main" id="{616E3087-9F2D-4BF1-8AAE-8748FC5E2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2" y="1384200"/>
            <a:ext cx="4320000" cy="4089600"/>
          </a:xfrm>
          <a:prstGeom prst="rect">
            <a:avLst/>
          </a:prstGeom>
        </p:spPr>
      </p:pic>
    </p:spTree>
    <p:extLst>
      <p:ext uri="{BB962C8B-B14F-4D97-AF65-F5344CB8AC3E}">
        <p14:creationId xmlns:p14="http://schemas.microsoft.com/office/powerpoint/2010/main" val="33828852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5" name="図 4">
            <a:extLst>
              <a:ext uri="{FF2B5EF4-FFF2-40B4-BE49-F238E27FC236}">
                <a16:creationId xmlns:a16="http://schemas.microsoft.com/office/drawing/2014/main" id="{BEE6B203-C06A-498F-A900-D82C9ABAF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60" y="992813"/>
            <a:ext cx="5837489" cy="4087013"/>
          </a:xfrm>
          <a:prstGeom prst="rect">
            <a:avLst/>
          </a:prstGeom>
        </p:spPr>
      </p:pic>
      <p:pic>
        <p:nvPicPr>
          <p:cNvPr id="8" name="図 7">
            <a:extLst>
              <a:ext uri="{FF2B5EF4-FFF2-40B4-BE49-F238E27FC236}">
                <a16:creationId xmlns:a16="http://schemas.microsoft.com/office/drawing/2014/main" id="{61C6A445-C804-4C39-B9EC-D70CE2903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560" y="992813"/>
            <a:ext cx="5076957" cy="4086000"/>
          </a:xfrm>
          <a:prstGeom prst="rect">
            <a:avLst/>
          </a:prstGeom>
        </p:spPr>
      </p:pic>
    </p:spTree>
    <p:extLst>
      <p:ext uri="{BB962C8B-B14F-4D97-AF65-F5344CB8AC3E}">
        <p14:creationId xmlns:p14="http://schemas.microsoft.com/office/powerpoint/2010/main" val="3157803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48E88B65-B81E-414B-9ECC-A3D8EB056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75" y="708721"/>
            <a:ext cx="5491067" cy="4376395"/>
          </a:xfrm>
          <a:prstGeom prst="rect">
            <a:avLst/>
          </a:prstGeom>
        </p:spPr>
      </p:pic>
      <p:pic>
        <p:nvPicPr>
          <p:cNvPr id="5" name="図 4">
            <a:extLst>
              <a:ext uri="{FF2B5EF4-FFF2-40B4-BE49-F238E27FC236}">
                <a16:creationId xmlns:a16="http://schemas.microsoft.com/office/drawing/2014/main" id="{6E3E2D8D-2578-4916-A8C0-4E3E01E31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692" y="1508872"/>
            <a:ext cx="6074018" cy="2227053"/>
          </a:xfrm>
          <a:prstGeom prst="rect">
            <a:avLst/>
          </a:prstGeom>
        </p:spPr>
      </p:pic>
    </p:spTree>
    <p:extLst>
      <p:ext uri="{BB962C8B-B14F-4D97-AF65-F5344CB8AC3E}">
        <p14:creationId xmlns:p14="http://schemas.microsoft.com/office/powerpoint/2010/main" val="15957671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6" name="図 5">
            <a:extLst>
              <a:ext uri="{FF2B5EF4-FFF2-40B4-BE49-F238E27FC236}">
                <a16:creationId xmlns:a16="http://schemas.microsoft.com/office/drawing/2014/main" id="{F727E5F7-09B0-4AB7-B8BB-1BCA2F638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81" y="713995"/>
            <a:ext cx="5924550" cy="4067175"/>
          </a:xfrm>
          <a:prstGeom prst="rect">
            <a:avLst/>
          </a:prstGeom>
        </p:spPr>
      </p:pic>
      <p:pic>
        <p:nvPicPr>
          <p:cNvPr id="4" name="図 3">
            <a:extLst>
              <a:ext uri="{FF2B5EF4-FFF2-40B4-BE49-F238E27FC236}">
                <a16:creationId xmlns:a16="http://schemas.microsoft.com/office/drawing/2014/main" id="{3099DCB3-F995-4F05-9D7C-AB353F4B7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370" y="718377"/>
            <a:ext cx="5040000" cy="4529280"/>
          </a:xfrm>
          <a:prstGeom prst="rect">
            <a:avLst/>
          </a:prstGeom>
        </p:spPr>
      </p:pic>
    </p:spTree>
    <p:extLst>
      <p:ext uri="{BB962C8B-B14F-4D97-AF65-F5344CB8AC3E}">
        <p14:creationId xmlns:p14="http://schemas.microsoft.com/office/powerpoint/2010/main" val="16606019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5" name="図 4">
            <a:extLst>
              <a:ext uri="{FF2B5EF4-FFF2-40B4-BE49-F238E27FC236}">
                <a16:creationId xmlns:a16="http://schemas.microsoft.com/office/drawing/2014/main" id="{A73E34B5-7335-2D0C-77F2-E6CEAF580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80" y="735076"/>
            <a:ext cx="3960000" cy="3981149"/>
          </a:xfrm>
          <a:prstGeom prst="rect">
            <a:avLst/>
          </a:prstGeom>
        </p:spPr>
      </p:pic>
      <p:pic>
        <p:nvPicPr>
          <p:cNvPr id="4" name="図 3">
            <a:extLst>
              <a:ext uri="{FF2B5EF4-FFF2-40B4-BE49-F238E27FC236}">
                <a16:creationId xmlns:a16="http://schemas.microsoft.com/office/drawing/2014/main" id="{F0B616AE-0ED5-A73C-1506-F554C17C5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628" y="735076"/>
            <a:ext cx="3960000" cy="4187040"/>
          </a:xfrm>
          <a:prstGeom prst="rect">
            <a:avLst/>
          </a:prstGeom>
        </p:spPr>
      </p:pic>
    </p:spTree>
    <p:extLst>
      <p:ext uri="{BB962C8B-B14F-4D97-AF65-F5344CB8AC3E}">
        <p14:creationId xmlns:p14="http://schemas.microsoft.com/office/powerpoint/2010/main" val="33288350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ミュウミュウ</a:t>
            </a:r>
            <a:endParaRPr lang="en-US" altLang="ja-JP" dirty="0">
              <a:solidFill>
                <a:srgbClr val="333333"/>
              </a:solidFill>
              <a:latin typeface="ヒラギノ角ゴ Pro W3"/>
            </a:endParaRPr>
          </a:p>
          <a:p>
            <a:r>
              <a:rPr lang="ja-JP" altLang="en-US" dirty="0">
                <a:solidFill>
                  <a:srgbClr val="333333"/>
                </a:solidFill>
                <a:latin typeface="ヒラギノ角ゴ Pro W3"/>
              </a:rPr>
              <a:t>柄：マテラッセ</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5" name="図 4">
            <a:extLst>
              <a:ext uri="{FF2B5EF4-FFF2-40B4-BE49-F238E27FC236}">
                <a16:creationId xmlns:a16="http://schemas.microsoft.com/office/drawing/2014/main" id="{F28E7D5E-77B1-4E12-B621-5278C8570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56" y="1202479"/>
            <a:ext cx="6048375" cy="4152900"/>
          </a:xfrm>
          <a:prstGeom prst="rect">
            <a:avLst/>
          </a:prstGeom>
        </p:spPr>
      </p:pic>
      <p:sp>
        <p:nvSpPr>
          <p:cNvPr id="13" name="テキスト ボックス 12">
            <a:extLst>
              <a:ext uri="{FF2B5EF4-FFF2-40B4-BE49-F238E27FC236}">
                <a16:creationId xmlns:a16="http://schemas.microsoft.com/office/drawing/2014/main" id="{7654D86C-F360-4CA8-9146-C1CB6EEFDDEE}"/>
              </a:ext>
            </a:extLst>
          </p:cNvPr>
          <p:cNvSpPr txBox="1"/>
          <p:nvPr/>
        </p:nvSpPr>
        <p:spPr>
          <a:xfrm>
            <a:off x="7326569" y="1594301"/>
            <a:ext cx="4196801" cy="1200329"/>
          </a:xfrm>
          <a:prstGeom prst="rect">
            <a:avLst/>
          </a:prstGeom>
          <a:noFill/>
        </p:spPr>
        <p:txBody>
          <a:bodyPr wrap="square">
            <a:spAutoFit/>
          </a:bodyPr>
          <a:lstStyle/>
          <a:p>
            <a:r>
              <a:rPr lang="ja-JP" altLang="en-US" dirty="0"/>
              <a:t>可愛らしいフェミニンなものが多く質感は革に加工がされた艶のある素材が特徴</a:t>
            </a:r>
            <a:endParaRPr lang="en-US" altLang="ja-JP" dirty="0"/>
          </a:p>
          <a:p>
            <a:r>
              <a:rPr lang="ja-JP" altLang="en-US" dirty="0"/>
              <a:t>編み込みの様なデザインが高値</a:t>
            </a:r>
          </a:p>
        </p:txBody>
      </p:sp>
      <p:pic>
        <p:nvPicPr>
          <p:cNvPr id="4" name="図 3">
            <a:extLst>
              <a:ext uri="{FF2B5EF4-FFF2-40B4-BE49-F238E27FC236}">
                <a16:creationId xmlns:a16="http://schemas.microsoft.com/office/drawing/2014/main" id="{E8F64A3B-628E-4953-AF7E-59F98DD32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386" y="3036320"/>
            <a:ext cx="4878984" cy="3402928"/>
          </a:xfrm>
          <a:prstGeom prst="rect">
            <a:avLst/>
          </a:prstGeom>
        </p:spPr>
      </p:pic>
    </p:spTree>
    <p:extLst>
      <p:ext uri="{BB962C8B-B14F-4D97-AF65-F5344CB8AC3E}">
        <p14:creationId xmlns:p14="http://schemas.microsoft.com/office/powerpoint/2010/main" val="1715288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ミュウミュウ</a:t>
            </a:r>
            <a:endParaRPr lang="en-US" altLang="ja-JP" dirty="0">
              <a:solidFill>
                <a:srgbClr val="333333"/>
              </a:solidFill>
              <a:latin typeface="ヒラギノ角ゴ Pro W3"/>
            </a:endParaRPr>
          </a:p>
          <a:p>
            <a:r>
              <a:rPr lang="ja-JP" altLang="en-US" dirty="0">
                <a:solidFill>
                  <a:srgbClr val="333333"/>
                </a:solidFill>
                <a:latin typeface="ヒラギノ角ゴ Pro W3"/>
              </a:rPr>
              <a:t>柄：マテラッセ</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6" name="図 5">
            <a:extLst>
              <a:ext uri="{FF2B5EF4-FFF2-40B4-BE49-F238E27FC236}">
                <a16:creationId xmlns:a16="http://schemas.microsoft.com/office/drawing/2014/main" id="{EC395C58-F0D9-4AB0-B510-69CE188EA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09" y="1074142"/>
            <a:ext cx="5473497" cy="3697091"/>
          </a:xfrm>
          <a:prstGeom prst="rect">
            <a:avLst/>
          </a:prstGeom>
        </p:spPr>
      </p:pic>
      <p:pic>
        <p:nvPicPr>
          <p:cNvPr id="4" name="図 3">
            <a:extLst>
              <a:ext uri="{FF2B5EF4-FFF2-40B4-BE49-F238E27FC236}">
                <a16:creationId xmlns:a16="http://schemas.microsoft.com/office/drawing/2014/main" id="{E6F6CDEE-E269-4770-699B-08A6289D5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820" y="1074142"/>
            <a:ext cx="4575050" cy="4245646"/>
          </a:xfrm>
          <a:prstGeom prst="rect">
            <a:avLst/>
          </a:prstGeom>
        </p:spPr>
      </p:pic>
    </p:spTree>
    <p:extLst>
      <p:ext uri="{BB962C8B-B14F-4D97-AF65-F5344CB8AC3E}">
        <p14:creationId xmlns:p14="http://schemas.microsoft.com/office/powerpoint/2010/main" val="130965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5048967" y="131824"/>
            <a:ext cx="3169327" cy="958896"/>
          </a:xfrm>
        </p:spPr>
        <p:txBody>
          <a:bodyPr>
            <a:normAutofit fontScale="92500"/>
          </a:bodyPr>
          <a:lstStyle/>
          <a:p>
            <a:r>
              <a:rPr kumimoji="1" lang="en-US" altLang="ja-JP" dirty="0"/>
              <a:t>GUCCI</a:t>
            </a:r>
          </a:p>
          <a:p>
            <a:r>
              <a:rPr lang="ja-JP" altLang="en-US" dirty="0"/>
              <a:t>柄：</a:t>
            </a:r>
            <a:r>
              <a:rPr lang="en-US" altLang="ja-JP" dirty="0"/>
              <a:t>GG</a:t>
            </a:r>
            <a:r>
              <a:rPr lang="ja-JP" altLang="en-US" dirty="0"/>
              <a:t>シェリーライン</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11" name="図 10">
            <a:extLst>
              <a:ext uri="{FF2B5EF4-FFF2-40B4-BE49-F238E27FC236}">
                <a16:creationId xmlns:a16="http://schemas.microsoft.com/office/drawing/2014/main" id="{579A7EFE-FB6E-478A-93A3-FACF13161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 y="498493"/>
            <a:ext cx="4320000" cy="2315651"/>
          </a:xfrm>
          <a:prstGeom prst="rect">
            <a:avLst/>
          </a:prstGeom>
        </p:spPr>
      </p:pic>
      <p:pic>
        <p:nvPicPr>
          <p:cNvPr id="4" name="図 3">
            <a:extLst>
              <a:ext uri="{FF2B5EF4-FFF2-40B4-BE49-F238E27FC236}">
                <a16:creationId xmlns:a16="http://schemas.microsoft.com/office/drawing/2014/main" id="{0E36A819-343F-4DFE-9BD9-791F5B562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407" y="2921971"/>
            <a:ext cx="3960000" cy="3833280"/>
          </a:xfrm>
          <a:prstGeom prst="rect">
            <a:avLst/>
          </a:prstGeom>
        </p:spPr>
      </p:pic>
      <p:pic>
        <p:nvPicPr>
          <p:cNvPr id="5" name="図 4">
            <a:extLst>
              <a:ext uri="{FF2B5EF4-FFF2-40B4-BE49-F238E27FC236}">
                <a16:creationId xmlns:a16="http://schemas.microsoft.com/office/drawing/2014/main" id="{DF9B3A58-32B0-4E03-7718-176404B7A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593" y="1408658"/>
            <a:ext cx="3600000" cy="3936000"/>
          </a:xfrm>
          <a:prstGeom prst="rect">
            <a:avLst/>
          </a:prstGeom>
        </p:spPr>
      </p:pic>
    </p:spTree>
    <p:extLst>
      <p:ext uri="{BB962C8B-B14F-4D97-AF65-F5344CB8AC3E}">
        <p14:creationId xmlns:p14="http://schemas.microsoft.com/office/powerpoint/2010/main" val="34180882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ミュウミュウ</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5" name="図 4">
            <a:extLst>
              <a:ext uri="{FF2B5EF4-FFF2-40B4-BE49-F238E27FC236}">
                <a16:creationId xmlns:a16="http://schemas.microsoft.com/office/drawing/2014/main" id="{6E4E600E-B9FA-6383-4F0D-3DB346FAE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1223962"/>
            <a:ext cx="6781800" cy="4410075"/>
          </a:xfrm>
          <a:prstGeom prst="rect">
            <a:avLst/>
          </a:prstGeom>
        </p:spPr>
      </p:pic>
    </p:spTree>
    <p:extLst>
      <p:ext uri="{BB962C8B-B14F-4D97-AF65-F5344CB8AC3E}">
        <p14:creationId xmlns:p14="http://schemas.microsoft.com/office/powerpoint/2010/main" val="5917576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ケイトスペード</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7BF27411-C658-4C65-BF6C-1F2AA81E2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796" y="1085850"/>
            <a:ext cx="5715880" cy="4141698"/>
          </a:xfrm>
          <a:prstGeom prst="rect">
            <a:avLst/>
          </a:prstGeom>
        </p:spPr>
      </p:pic>
      <p:pic>
        <p:nvPicPr>
          <p:cNvPr id="5" name="図 4">
            <a:extLst>
              <a:ext uri="{FF2B5EF4-FFF2-40B4-BE49-F238E27FC236}">
                <a16:creationId xmlns:a16="http://schemas.microsoft.com/office/drawing/2014/main" id="{164FAE43-E15F-4AF5-880B-6CD00D4EE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676" y="1074142"/>
            <a:ext cx="6023089" cy="4570323"/>
          </a:xfrm>
          <a:prstGeom prst="rect">
            <a:avLst/>
          </a:prstGeom>
        </p:spPr>
      </p:pic>
    </p:spTree>
    <p:extLst>
      <p:ext uri="{BB962C8B-B14F-4D97-AF65-F5344CB8AC3E}">
        <p14:creationId xmlns:p14="http://schemas.microsoft.com/office/powerpoint/2010/main" val="37953786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4520759" cy="923330"/>
          </a:xfrm>
        </p:spPr>
        <p:txBody>
          <a:bodyPr>
            <a:normAutofit fontScale="92500"/>
          </a:bodyPr>
          <a:lstStyle/>
          <a:p>
            <a:pPr fontAlgn="base"/>
            <a:r>
              <a:rPr lang="ja-JP" altLang="en-US" i="0" u="none" strike="noStrike" dirty="0">
                <a:solidFill>
                  <a:srgbClr val="000000"/>
                </a:solidFill>
                <a:effectLst/>
                <a:latin typeface="ヒラギノ角ゴ Pro"/>
              </a:rPr>
              <a:t>サルヴァトーレ・フェラガモ</a:t>
            </a:r>
            <a:endParaRPr lang="en-US" altLang="ja-JP" i="0" u="none" strike="noStrike" dirty="0">
              <a:solidFill>
                <a:srgbClr val="000000"/>
              </a:solidFill>
              <a:effectLst/>
              <a:latin typeface="ヒラギノ角ゴ Pro"/>
            </a:endParaRPr>
          </a:p>
          <a:p>
            <a:pPr fontAlgn="base"/>
            <a:r>
              <a:rPr lang="ja-JP" altLang="en-US" b="0" i="0" dirty="0">
                <a:solidFill>
                  <a:srgbClr val="333333"/>
                </a:solidFill>
                <a:effectLst/>
                <a:latin typeface="ヒラギノ角ゴ Pro"/>
              </a:rPr>
              <a:t>　柄</a:t>
            </a:r>
            <a:r>
              <a:rPr lang="en-US" altLang="ja-JP" b="0" i="0" dirty="0">
                <a:solidFill>
                  <a:srgbClr val="333333"/>
                </a:solidFill>
                <a:effectLst/>
                <a:latin typeface="ヒラギノ角ゴ Pro"/>
              </a:rPr>
              <a:t>:</a:t>
            </a:r>
            <a:r>
              <a:rPr lang="ja-JP" altLang="en-US" b="0" i="0" dirty="0">
                <a:solidFill>
                  <a:srgbClr val="333333"/>
                </a:solidFill>
                <a:effectLst/>
                <a:latin typeface="ヒラギノ角ゴ Pro"/>
              </a:rPr>
              <a:t>ヴァラもしくはヴァラリボン</a:t>
            </a:r>
            <a:endParaRPr lang="ja-JP" altLang="en-US" i="0" u="none" strike="noStrike" dirty="0">
              <a:solidFill>
                <a:srgbClr val="000000"/>
              </a:solidFill>
              <a:effectLst/>
              <a:latin typeface="ヒラギノ角ゴ Pro"/>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5" name="図 4">
            <a:extLst>
              <a:ext uri="{FF2B5EF4-FFF2-40B4-BE49-F238E27FC236}">
                <a16:creationId xmlns:a16="http://schemas.microsoft.com/office/drawing/2014/main" id="{5EE8CCC1-DE05-44D2-8185-A915D938E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 y="1224656"/>
            <a:ext cx="5877851" cy="4020002"/>
          </a:xfrm>
          <a:prstGeom prst="rect">
            <a:avLst/>
          </a:prstGeom>
        </p:spPr>
      </p:pic>
      <p:sp>
        <p:nvSpPr>
          <p:cNvPr id="10" name="テキスト ボックス 9">
            <a:extLst>
              <a:ext uri="{FF2B5EF4-FFF2-40B4-BE49-F238E27FC236}">
                <a16:creationId xmlns:a16="http://schemas.microsoft.com/office/drawing/2014/main" id="{AB4FBF64-7405-4023-80CA-95146862A5E4}"/>
              </a:ext>
            </a:extLst>
          </p:cNvPr>
          <p:cNvSpPr txBox="1"/>
          <p:nvPr/>
        </p:nvSpPr>
        <p:spPr>
          <a:xfrm>
            <a:off x="6811820" y="1917467"/>
            <a:ext cx="6094520" cy="1477328"/>
          </a:xfrm>
          <a:prstGeom prst="rect">
            <a:avLst/>
          </a:prstGeom>
          <a:noFill/>
        </p:spPr>
        <p:txBody>
          <a:bodyPr wrap="square">
            <a:spAutoFit/>
          </a:bodyPr>
          <a:lstStyle/>
          <a:p>
            <a:r>
              <a:rPr lang="ja-JP" altLang="en-US" dirty="0"/>
              <a:t>中心部にフェラガモの刻印入りの</a:t>
            </a:r>
            <a:endParaRPr lang="en-US" altLang="ja-JP" dirty="0"/>
          </a:p>
          <a:p>
            <a:r>
              <a:rPr lang="ja-JP" altLang="en-US" dirty="0"/>
              <a:t>ゴールドプレートを用いたワイドなリボン特徴</a:t>
            </a:r>
            <a:endParaRPr lang="en-US" altLang="ja-JP" dirty="0"/>
          </a:p>
          <a:p>
            <a:endParaRPr lang="en-US" altLang="ja-JP" dirty="0"/>
          </a:p>
          <a:p>
            <a:endParaRPr lang="en-US" altLang="ja-JP" dirty="0"/>
          </a:p>
          <a:p>
            <a:r>
              <a:rPr lang="ja-JP" altLang="en-US" dirty="0"/>
              <a:t>名称通りリボンがついてるものがヴァラリボン</a:t>
            </a:r>
          </a:p>
        </p:txBody>
      </p:sp>
      <p:pic>
        <p:nvPicPr>
          <p:cNvPr id="4" name="図 3">
            <a:extLst>
              <a:ext uri="{FF2B5EF4-FFF2-40B4-BE49-F238E27FC236}">
                <a16:creationId xmlns:a16="http://schemas.microsoft.com/office/drawing/2014/main" id="{46D5614F-7812-49C9-86F7-EDB593BDF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847" y="3545711"/>
            <a:ext cx="3927779" cy="3010963"/>
          </a:xfrm>
          <a:prstGeom prst="rect">
            <a:avLst/>
          </a:prstGeom>
        </p:spPr>
      </p:pic>
    </p:spTree>
    <p:extLst>
      <p:ext uri="{BB962C8B-B14F-4D97-AF65-F5344CB8AC3E}">
        <p14:creationId xmlns:p14="http://schemas.microsoft.com/office/powerpoint/2010/main" val="14343914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4520759" cy="923330"/>
          </a:xfrm>
        </p:spPr>
        <p:txBody>
          <a:bodyPr>
            <a:normAutofit fontScale="92500"/>
          </a:bodyPr>
          <a:lstStyle/>
          <a:p>
            <a:pPr fontAlgn="base"/>
            <a:r>
              <a:rPr lang="ja-JP" altLang="en-US" i="0" u="none" strike="noStrike" dirty="0">
                <a:solidFill>
                  <a:srgbClr val="000000"/>
                </a:solidFill>
                <a:effectLst/>
                <a:latin typeface="ヒラギノ角ゴ Pro"/>
              </a:rPr>
              <a:t>サルヴァトーレ・フェラガモ</a:t>
            </a:r>
            <a:endParaRPr lang="en-US" altLang="ja-JP" i="0" u="none" strike="noStrike" dirty="0">
              <a:solidFill>
                <a:srgbClr val="000000"/>
              </a:solidFill>
              <a:effectLst/>
              <a:latin typeface="ヒラギノ角ゴ Pro"/>
            </a:endParaRPr>
          </a:p>
          <a:p>
            <a:pPr fontAlgn="base"/>
            <a:r>
              <a:rPr lang="ja-JP" altLang="en-US" b="0" i="0" dirty="0">
                <a:solidFill>
                  <a:srgbClr val="333333"/>
                </a:solidFill>
                <a:effectLst/>
                <a:latin typeface="ヒラギノ角ゴ Pro"/>
              </a:rPr>
              <a:t>　柄</a:t>
            </a:r>
            <a:r>
              <a:rPr lang="en-US" altLang="ja-JP" b="0" i="0" dirty="0">
                <a:solidFill>
                  <a:srgbClr val="333333"/>
                </a:solidFill>
                <a:effectLst/>
                <a:latin typeface="ヒラギノ角ゴ Pro"/>
              </a:rPr>
              <a:t>:</a:t>
            </a:r>
            <a:r>
              <a:rPr lang="ja-JP" altLang="en-US" b="0" i="0" dirty="0">
                <a:solidFill>
                  <a:srgbClr val="333333"/>
                </a:solidFill>
                <a:effectLst/>
                <a:latin typeface="ヒラギノ角ゴ Pro"/>
              </a:rPr>
              <a:t>ヴァラもしくはヴァラリボン</a:t>
            </a:r>
            <a:endParaRPr lang="ja-JP" altLang="en-US" i="0" u="none" strike="noStrike" dirty="0">
              <a:solidFill>
                <a:srgbClr val="000000"/>
              </a:solidFill>
              <a:effectLst/>
              <a:latin typeface="ヒラギノ角ゴ Pro"/>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sp>
        <p:nvSpPr>
          <p:cNvPr id="10" name="テキスト ボックス 9">
            <a:extLst>
              <a:ext uri="{FF2B5EF4-FFF2-40B4-BE49-F238E27FC236}">
                <a16:creationId xmlns:a16="http://schemas.microsoft.com/office/drawing/2014/main" id="{AB4FBF64-7405-4023-80CA-95146862A5E4}"/>
              </a:ext>
            </a:extLst>
          </p:cNvPr>
          <p:cNvSpPr txBox="1"/>
          <p:nvPr/>
        </p:nvSpPr>
        <p:spPr>
          <a:xfrm>
            <a:off x="6811820" y="1917467"/>
            <a:ext cx="6094520" cy="1477328"/>
          </a:xfrm>
          <a:prstGeom prst="rect">
            <a:avLst/>
          </a:prstGeom>
          <a:noFill/>
        </p:spPr>
        <p:txBody>
          <a:bodyPr wrap="square">
            <a:spAutoFit/>
          </a:bodyPr>
          <a:lstStyle/>
          <a:p>
            <a:r>
              <a:rPr lang="ja-JP" altLang="en-US" dirty="0"/>
              <a:t>中心部にフェラガモの刻印入りの</a:t>
            </a:r>
            <a:endParaRPr lang="en-US" altLang="ja-JP" dirty="0"/>
          </a:p>
          <a:p>
            <a:r>
              <a:rPr lang="ja-JP" altLang="en-US" dirty="0"/>
              <a:t>ゴールドプレートを用いたワイドなリボン特徴</a:t>
            </a:r>
            <a:endParaRPr lang="en-US" altLang="ja-JP" dirty="0"/>
          </a:p>
          <a:p>
            <a:endParaRPr lang="en-US" altLang="ja-JP" dirty="0"/>
          </a:p>
          <a:p>
            <a:endParaRPr lang="en-US" altLang="ja-JP" dirty="0"/>
          </a:p>
          <a:p>
            <a:r>
              <a:rPr lang="ja-JP" altLang="en-US" dirty="0"/>
              <a:t>名称通りリボンがついてるものがヴァラリボン</a:t>
            </a:r>
          </a:p>
        </p:txBody>
      </p:sp>
      <p:pic>
        <p:nvPicPr>
          <p:cNvPr id="6" name="図 5">
            <a:extLst>
              <a:ext uri="{FF2B5EF4-FFF2-40B4-BE49-F238E27FC236}">
                <a16:creationId xmlns:a16="http://schemas.microsoft.com/office/drawing/2014/main" id="{F9330EBF-1A9F-DCBB-7CD1-3F1A43F49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181" y="1261727"/>
            <a:ext cx="4680000" cy="2971712"/>
          </a:xfrm>
          <a:prstGeom prst="rect">
            <a:avLst/>
          </a:prstGeom>
        </p:spPr>
      </p:pic>
    </p:spTree>
    <p:extLst>
      <p:ext uri="{BB962C8B-B14F-4D97-AF65-F5344CB8AC3E}">
        <p14:creationId xmlns:p14="http://schemas.microsoft.com/office/powerpoint/2010/main" val="36237514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4520759" cy="923330"/>
          </a:xfrm>
        </p:spPr>
        <p:txBody>
          <a:bodyPr>
            <a:normAutofit/>
          </a:bodyPr>
          <a:lstStyle/>
          <a:p>
            <a:pPr fontAlgn="base"/>
            <a:r>
              <a:rPr lang="ja-JP" altLang="en-US" i="0" u="none" strike="noStrike" dirty="0">
                <a:solidFill>
                  <a:srgbClr val="000000"/>
                </a:solidFill>
                <a:effectLst/>
                <a:latin typeface="ヒラギノ角ゴ Pro"/>
              </a:rPr>
              <a:t>サルヴァトーレ・フェラガモ</a:t>
            </a:r>
            <a:endParaRPr lang="en-US" altLang="ja-JP" i="0" u="none" strike="noStrike" dirty="0">
              <a:solidFill>
                <a:srgbClr val="000000"/>
              </a:solidFill>
              <a:effectLst/>
              <a:latin typeface="ヒラギノ角ゴ Pro"/>
            </a:endParaRPr>
          </a:p>
          <a:p>
            <a:pPr fontAlgn="base"/>
            <a:r>
              <a:rPr lang="ja-JP" altLang="en-US" b="0" i="0" dirty="0">
                <a:solidFill>
                  <a:srgbClr val="333333"/>
                </a:solidFill>
                <a:effectLst/>
                <a:latin typeface="ヒラギノ角ゴ Pro"/>
              </a:rPr>
              <a:t>　</a:t>
            </a:r>
            <a:endParaRPr lang="ja-JP" altLang="en-US" i="0" u="none" strike="noStrike" dirty="0">
              <a:solidFill>
                <a:srgbClr val="000000"/>
              </a:solidFill>
              <a:effectLst/>
              <a:latin typeface="ヒラギノ角ゴ Pro"/>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pic>
        <p:nvPicPr>
          <p:cNvPr id="4" name="図 3">
            <a:extLst>
              <a:ext uri="{FF2B5EF4-FFF2-40B4-BE49-F238E27FC236}">
                <a16:creationId xmlns:a16="http://schemas.microsoft.com/office/drawing/2014/main" id="{C83A2492-23DA-DC84-2383-E50EA6634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358" y="1004887"/>
            <a:ext cx="5040000" cy="3353412"/>
          </a:xfrm>
          <a:prstGeom prst="rect">
            <a:avLst/>
          </a:prstGeom>
        </p:spPr>
      </p:pic>
    </p:spTree>
    <p:extLst>
      <p:ext uri="{BB962C8B-B14F-4D97-AF65-F5344CB8AC3E}">
        <p14:creationId xmlns:p14="http://schemas.microsoft.com/office/powerpoint/2010/main" val="42788679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4665138" cy="923330"/>
          </a:xfrm>
        </p:spPr>
        <p:txBody>
          <a:bodyPr>
            <a:normAutofit/>
          </a:bodyPr>
          <a:lstStyle/>
          <a:p>
            <a:pPr algn="l"/>
            <a:r>
              <a:rPr lang="en-US" altLang="ja-JP" i="0" dirty="0">
                <a:solidFill>
                  <a:srgbClr val="3A3A3A"/>
                </a:solidFill>
                <a:effectLst/>
                <a:latin typeface="Hind"/>
              </a:rPr>
              <a:t>A.D.M.J</a:t>
            </a:r>
            <a:r>
              <a:rPr lang="ja-JP" altLang="en-US" i="0" dirty="0">
                <a:solidFill>
                  <a:srgbClr val="3A3A3A"/>
                </a:solidFill>
                <a:effectLst/>
                <a:latin typeface="Hind"/>
              </a:rPr>
              <a:t>　エーディーエムジェイ</a:t>
            </a:r>
          </a:p>
          <a:p>
            <a:pPr algn="l"/>
            <a:endParaRPr lang="en-US" altLang="ja-JP" i="0" dirty="0">
              <a:solidFill>
                <a:srgbClr val="3A3A3A"/>
              </a:solidFill>
              <a:effectLst/>
              <a:latin typeface="Hind"/>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sp>
        <p:nvSpPr>
          <p:cNvPr id="10" name="テキスト ボックス 9">
            <a:extLst>
              <a:ext uri="{FF2B5EF4-FFF2-40B4-BE49-F238E27FC236}">
                <a16:creationId xmlns:a16="http://schemas.microsoft.com/office/drawing/2014/main" id="{AB4FBF64-7405-4023-80CA-95146862A5E4}"/>
              </a:ext>
            </a:extLst>
          </p:cNvPr>
          <p:cNvSpPr txBox="1"/>
          <p:nvPr/>
        </p:nvSpPr>
        <p:spPr>
          <a:xfrm>
            <a:off x="6811820" y="1917467"/>
            <a:ext cx="6094520" cy="923330"/>
          </a:xfrm>
          <a:prstGeom prst="rect">
            <a:avLst/>
          </a:prstGeom>
          <a:noFill/>
        </p:spPr>
        <p:txBody>
          <a:bodyPr wrap="square">
            <a:spAutoFit/>
          </a:bodyPr>
          <a:lstStyle/>
          <a:p>
            <a:r>
              <a:rPr lang="ja-JP" altLang="en-US" b="0" i="0" dirty="0">
                <a:solidFill>
                  <a:srgbClr val="333333"/>
                </a:solidFill>
                <a:effectLst/>
                <a:latin typeface="BlinkMacSystemFont"/>
              </a:rPr>
              <a:t>メーカーと共同開発したミシンによるスパンコール</a:t>
            </a:r>
            <a:endParaRPr lang="en-US" altLang="ja-JP" b="0" i="0" dirty="0">
              <a:solidFill>
                <a:srgbClr val="333333"/>
              </a:solidFill>
              <a:effectLst/>
              <a:latin typeface="BlinkMacSystemFont"/>
            </a:endParaRPr>
          </a:p>
          <a:p>
            <a:r>
              <a:rPr lang="ja-JP" altLang="en-US" b="0" i="0" dirty="0">
                <a:solidFill>
                  <a:srgbClr val="333333"/>
                </a:solidFill>
                <a:effectLst/>
                <a:latin typeface="BlinkMacSystemFont"/>
              </a:rPr>
              <a:t>や手縫いのスワロフスキー・エレメントを</a:t>
            </a:r>
            <a:endParaRPr lang="en-US" altLang="ja-JP" b="0" i="0" dirty="0">
              <a:solidFill>
                <a:srgbClr val="333333"/>
              </a:solidFill>
              <a:effectLst/>
              <a:latin typeface="BlinkMacSystemFont"/>
            </a:endParaRPr>
          </a:p>
          <a:p>
            <a:r>
              <a:rPr lang="ja-JP" altLang="en-US" b="0" i="0" dirty="0">
                <a:solidFill>
                  <a:srgbClr val="333333"/>
                </a:solidFill>
                <a:effectLst/>
                <a:latin typeface="BlinkMacSystemFont"/>
              </a:rPr>
              <a:t>あしらっているのが特徴</a:t>
            </a:r>
            <a:endParaRPr lang="ja-JP" altLang="en-US" dirty="0"/>
          </a:p>
        </p:txBody>
      </p:sp>
      <p:pic>
        <p:nvPicPr>
          <p:cNvPr id="4" name="図 3">
            <a:extLst>
              <a:ext uri="{FF2B5EF4-FFF2-40B4-BE49-F238E27FC236}">
                <a16:creationId xmlns:a16="http://schemas.microsoft.com/office/drawing/2014/main" id="{BB7020ED-152C-4F50-9CF2-216DA2386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24" y="1332302"/>
            <a:ext cx="5789720" cy="4490795"/>
          </a:xfrm>
          <a:prstGeom prst="rect">
            <a:avLst/>
          </a:prstGeom>
        </p:spPr>
      </p:pic>
    </p:spTree>
    <p:extLst>
      <p:ext uri="{BB962C8B-B14F-4D97-AF65-F5344CB8AC3E}">
        <p14:creationId xmlns:p14="http://schemas.microsoft.com/office/powerpoint/2010/main" val="6980339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4665138" cy="923330"/>
          </a:xfrm>
        </p:spPr>
        <p:txBody>
          <a:bodyPr>
            <a:normAutofit/>
          </a:bodyPr>
          <a:lstStyle/>
          <a:p>
            <a:pPr algn="l"/>
            <a:r>
              <a:rPr lang="en-US" altLang="ja-JP" i="0" dirty="0">
                <a:solidFill>
                  <a:srgbClr val="000000"/>
                </a:solidFill>
                <a:effectLst/>
                <a:latin typeface="Lucida Grande"/>
              </a:rPr>
              <a:t>GATTINONI </a:t>
            </a:r>
            <a:r>
              <a:rPr lang="ja-JP" altLang="en-US" i="0" dirty="0">
                <a:solidFill>
                  <a:srgbClr val="000000"/>
                </a:solidFill>
                <a:effectLst/>
                <a:latin typeface="Lucida Grande"/>
              </a:rPr>
              <a:t>　ガッティノーニ </a:t>
            </a:r>
            <a:endParaRPr lang="en-US" altLang="ja-JP" i="0" dirty="0">
              <a:solidFill>
                <a:srgbClr val="3A3A3A"/>
              </a:solidFill>
              <a:effectLst/>
              <a:latin typeface="Hind"/>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8" name="図 7">
            <a:extLst>
              <a:ext uri="{FF2B5EF4-FFF2-40B4-BE49-F238E27FC236}">
                <a16:creationId xmlns:a16="http://schemas.microsoft.com/office/drawing/2014/main" id="{DB004273-A3FF-4BB2-9D90-3816D69C2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23" y="1301570"/>
            <a:ext cx="5847617" cy="4473587"/>
          </a:xfrm>
          <a:prstGeom prst="rect">
            <a:avLst/>
          </a:prstGeom>
        </p:spPr>
      </p:pic>
    </p:spTree>
    <p:extLst>
      <p:ext uri="{BB962C8B-B14F-4D97-AF65-F5344CB8AC3E}">
        <p14:creationId xmlns:p14="http://schemas.microsoft.com/office/powerpoint/2010/main" val="15794117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5384526" cy="923330"/>
          </a:xfrm>
        </p:spPr>
        <p:txBody>
          <a:bodyPr>
            <a:normAutofit/>
          </a:bodyPr>
          <a:lstStyle/>
          <a:p>
            <a:pPr algn="l"/>
            <a:r>
              <a:rPr lang="en-US" altLang="ja-JP" i="0" dirty="0">
                <a:solidFill>
                  <a:srgbClr val="000000"/>
                </a:solidFill>
                <a:effectLst/>
                <a:latin typeface="Lucida Grande"/>
              </a:rPr>
              <a:t>CASTELBAJAC </a:t>
            </a:r>
            <a:r>
              <a:rPr lang="ja-JP" altLang="en-US" i="0" dirty="0">
                <a:solidFill>
                  <a:srgbClr val="000000"/>
                </a:solidFill>
                <a:effectLst/>
                <a:latin typeface="Lucida Grande"/>
              </a:rPr>
              <a:t>カステルバジャック</a:t>
            </a:r>
            <a:endParaRPr lang="en-US" altLang="ja-JP" i="0" dirty="0">
              <a:solidFill>
                <a:srgbClr val="3A3A3A"/>
              </a:solidFill>
              <a:effectLst/>
              <a:latin typeface="Hind"/>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99DA1A49-18FB-4F33-9B5B-DED2D2829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93" y="835025"/>
            <a:ext cx="4698357" cy="3118620"/>
          </a:xfrm>
          <a:prstGeom prst="rect">
            <a:avLst/>
          </a:prstGeom>
        </p:spPr>
      </p:pic>
      <p:pic>
        <p:nvPicPr>
          <p:cNvPr id="5" name="図 4">
            <a:extLst>
              <a:ext uri="{FF2B5EF4-FFF2-40B4-BE49-F238E27FC236}">
                <a16:creationId xmlns:a16="http://schemas.microsoft.com/office/drawing/2014/main" id="{D95386B3-704A-4630-9EAE-7093BFC33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250" y="835025"/>
            <a:ext cx="5040000" cy="2934592"/>
          </a:xfrm>
          <a:prstGeom prst="rect">
            <a:avLst/>
          </a:prstGeom>
        </p:spPr>
      </p:pic>
    </p:spTree>
    <p:extLst>
      <p:ext uri="{BB962C8B-B14F-4D97-AF65-F5344CB8AC3E}">
        <p14:creationId xmlns:p14="http://schemas.microsoft.com/office/powerpoint/2010/main" val="15259656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5384526" cy="923330"/>
          </a:xfrm>
        </p:spPr>
        <p:txBody>
          <a:bodyPr>
            <a:normAutofit/>
          </a:bodyPr>
          <a:lstStyle/>
          <a:p>
            <a:pPr algn="ctr"/>
            <a:r>
              <a:rPr lang="ja-JP" altLang="en-US" i="0" dirty="0">
                <a:solidFill>
                  <a:srgbClr val="333333"/>
                </a:solidFill>
                <a:effectLst/>
                <a:latin typeface="Source Sans Pro" panose="020B0503030403020204" pitchFamily="34" charset="0"/>
              </a:rPr>
              <a:t>印傳屋 </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5" name="図 4">
            <a:extLst>
              <a:ext uri="{FF2B5EF4-FFF2-40B4-BE49-F238E27FC236}">
                <a16:creationId xmlns:a16="http://schemas.microsoft.com/office/drawing/2014/main" id="{FC9C93B7-47BC-453A-AF5A-EB7CEC358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549" y="871537"/>
            <a:ext cx="7286625" cy="5114925"/>
          </a:xfrm>
          <a:prstGeom prst="rect">
            <a:avLst/>
          </a:prstGeom>
        </p:spPr>
      </p:pic>
    </p:spTree>
    <p:extLst>
      <p:ext uri="{BB962C8B-B14F-4D97-AF65-F5344CB8AC3E}">
        <p14:creationId xmlns:p14="http://schemas.microsoft.com/office/powerpoint/2010/main" val="11193943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06912" y="301326"/>
            <a:ext cx="5384526" cy="923330"/>
          </a:xfrm>
        </p:spPr>
        <p:txBody>
          <a:bodyPr>
            <a:normAutofit/>
          </a:bodyPr>
          <a:lstStyle/>
          <a:p>
            <a:pPr algn="l"/>
            <a:r>
              <a:rPr lang="en-US" altLang="ja-JP" i="0" dirty="0">
                <a:solidFill>
                  <a:srgbClr val="3A3A3A"/>
                </a:solidFill>
                <a:effectLst/>
                <a:latin typeface="ヒラギノ角ゴ ProN W3"/>
              </a:rPr>
              <a:t>Dolce &amp; Gabbana</a:t>
            </a:r>
          </a:p>
          <a:p>
            <a:pPr algn="l"/>
            <a:r>
              <a:rPr lang="ja-JP" altLang="en-US" dirty="0">
                <a:solidFill>
                  <a:srgbClr val="3A3A3A"/>
                </a:solidFill>
                <a:latin typeface="ヒラギノ角ゴ ProN W3"/>
              </a:rPr>
              <a:t>ドルチェ＆ガッバナー</a:t>
            </a:r>
            <a:endParaRPr lang="en-US" altLang="ja-JP" i="0" dirty="0">
              <a:solidFill>
                <a:srgbClr val="3A3A3A"/>
              </a:solidFill>
              <a:effectLst/>
              <a:latin typeface="ヒラギノ角ゴ ProN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8" name="図 7">
            <a:extLst>
              <a:ext uri="{FF2B5EF4-FFF2-40B4-BE49-F238E27FC236}">
                <a16:creationId xmlns:a16="http://schemas.microsoft.com/office/drawing/2014/main" id="{8E7A96E6-839B-4D70-B3A2-792B7FA0E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86" y="1139827"/>
            <a:ext cx="5766445" cy="4003843"/>
          </a:xfrm>
          <a:prstGeom prst="rect">
            <a:avLst/>
          </a:prstGeom>
        </p:spPr>
      </p:pic>
      <p:pic>
        <p:nvPicPr>
          <p:cNvPr id="6" name="図 5">
            <a:extLst>
              <a:ext uri="{FF2B5EF4-FFF2-40B4-BE49-F238E27FC236}">
                <a16:creationId xmlns:a16="http://schemas.microsoft.com/office/drawing/2014/main" id="{6703F96B-6FE0-4231-994C-C129076B8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031" y="1224656"/>
            <a:ext cx="5639711" cy="3685670"/>
          </a:xfrm>
          <a:prstGeom prst="rect">
            <a:avLst/>
          </a:prstGeom>
        </p:spPr>
      </p:pic>
    </p:spTree>
    <p:extLst>
      <p:ext uri="{BB962C8B-B14F-4D97-AF65-F5344CB8AC3E}">
        <p14:creationId xmlns:p14="http://schemas.microsoft.com/office/powerpoint/2010/main" val="2928506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5048967" y="131824"/>
            <a:ext cx="3169327" cy="958896"/>
          </a:xfrm>
        </p:spPr>
        <p:txBody>
          <a:bodyPr>
            <a:normAutofit fontScale="92500"/>
          </a:bodyPr>
          <a:lstStyle/>
          <a:p>
            <a:r>
              <a:rPr kumimoji="1" lang="en-US" altLang="ja-JP" dirty="0"/>
              <a:t>GUCCI</a:t>
            </a:r>
          </a:p>
          <a:p>
            <a:r>
              <a:rPr lang="ja-JP" altLang="en-US" dirty="0"/>
              <a:t>柄：</a:t>
            </a:r>
            <a:r>
              <a:rPr lang="en-US" altLang="ja-JP" dirty="0"/>
              <a:t>GG</a:t>
            </a:r>
            <a:r>
              <a:rPr lang="ja-JP" altLang="en-US" dirty="0"/>
              <a:t>シェリーライン</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26807642-99B1-FFF7-D0B3-FE57F42E3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0812" y="1057275"/>
            <a:ext cx="6810375" cy="4743450"/>
          </a:xfrm>
          <a:prstGeom prst="rect">
            <a:avLst/>
          </a:prstGeom>
        </p:spPr>
      </p:pic>
    </p:spTree>
    <p:extLst>
      <p:ext uri="{BB962C8B-B14F-4D97-AF65-F5344CB8AC3E}">
        <p14:creationId xmlns:p14="http://schemas.microsoft.com/office/powerpoint/2010/main" val="18060011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06912" y="301326"/>
            <a:ext cx="5384526" cy="923330"/>
          </a:xfrm>
        </p:spPr>
        <p:txBody>
          <a:bodyPr>
            <a:normAutofit/>
          </a:bodyPr>
          <a:lstStyle/>
          <a:p>
            <a:pPr algn="l"/>
            <a:r>
              <a:rPr lang="en-US" altLang="ja-JP" i="0" dirty="0">
                <a:solidFill>
                  <a:srgbClr val="3A3A3A"/>
                </a:solidFill>
                <a:effectLst/>
                <a:latin typeface="ヒラギノ角ゴ ProN W3"/>
              </a:rPr>
              <a:t>Dolce &amp; Gabbana</a:t>
            </a:r>
          </a:p>
          <a:p>
            <a:pPr algn="l"/>
            <a:r>
              <a:rPr lang="ja-JP" altLang="en-US" dirty="0">
                <a:solidFill>
                  <a:srgbClr val="3A3A3A"/>
                </a:solidFill>
                <a:latin typeface="ヒラギノ角ゴ ProN W3"/>
              </a:rPr>
              <a:t>ドルチェ＆ガッバナー</a:t>
            </a:r>
            <a:endParaRPr lang="en-US" altLang="ja-JP" i="0" dirty="0">
              <a:solidFill>
                <a:srgbClr val="3A3A3A"/>
              </a:solidFill>
              <a:effectLst/>
              <a:latin typeface="ヒラギノ角ゴ ProN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DDA6031B-7617-47BE-B93C-CDA53A7C2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80" y="1304925"/>
            <a:ext cx="6432151" cy="4313894"/>
          </a:xfrm>
          <a:prstGeom prst="rect">
            <a:avLst/>
          </a:prstGeom>
        </p:spPr>
      </p:pic>
      <p:pic>
        <p:nvPicPr>
          <p:cNvPr id="5" name="図 4">
            <a:extLst>
              <a:ext uri="{FF2B5EF4-FFF2-40B4-BE49-F238E27FC236}">
                <a16:creationId xmlns:a16="http://schemas.microsoft.com/office/drawing/2014/main" id="{2AF35E54-9AE1-493A-9F6F-AAA574EDB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031" y="1304925"/>
            <a:ext cx="5387229" cy="4667973"/>
          </a:xfrm>
          <a:prstGeom prst="rect">
            <a:avLst/>
          </a:prstGeom>
        </p:spPr>
      </p:pic>
    </p:spTree>
    <p:extLst>
      <p:ext uri="{BB962C8B-B14F-4D97-AF65-F5344CB8AC3E}">
        <p14:creationId xmlns:p14="http://schemas.microsoft.com/office/powerpoint/2010/main" val="30201960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06912" y="301326"/>
            <a:ext cx="5384526" cy="923330"/>
          </a:xfrm>
        </p:spPr>
        <p:txBody>
          <a:bodyPr>
            <a:normAutofit/>
          </a:bodyPr>
          <a:lstStyle/>
          <a:p>
            <a:pPr algn="l"/>
            <a:r>
              <a:rPr lang="en-US" altLang="ja-JP" i="0" dirty="0">
                <a:solidFill>
                  <a:srgbClr val="3A3A3A"/>
                </a:solidFill>
                <a:effectLst/>
                <a:latin typeface="ヒラギノ角ゴ ProN W3"/>
              </a:rPr>
              <a:t>Dolce &amp; Gabbana</a:t>
            </a:r>
          </a:p>
          <a:p>
            <a:pPr algn="l"/>
            <a:r>
              <a:rPr lang="ja-JP" altLang="en-US" dirty="0">
                <a:solidFill>
                  <a:srgbClr val="3A3A3A"/>
                </a:solidFill>
                <a:latin typeface="ヒラギノ角ゴ ProN W3"/>
              </a:rPr>
              <a:t>ドルチェ＆ガッバナー</a:t>
            </a:r>
            <a:endParaRPr lang="en-US" altLang="ja-JP" i="0" dirty="0">
              <a:solidFill>
                <a:srgbClr val="3A3A3A"/>
              </a:solidFill>
              <a:effectLst/>
              <a:latin typeface="ヒラギノ角ゴ ProN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6" name="図 5">
            <a:extLst>
              <a:ext uri="{FF2B5EF4-FFF2-40B4-BE49-F238E27FC236}">
                <a16:creationId xmlns:a16="http://schemas.microsoft.com/office/drawing/2014/main" id="{5389AC66-9485-4FF7-8E40-B2664F936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12" y="1199987"/>
            <a:ext cx="4320000" cy="4953600"/>
          </a:xfrm>
          <a:prstGeom prst="rect">
            <a:avLst/>
          </a:prstGeom>
        </p:spPr>
      </p:pic>
      <p:pic>
        <p:nvPicPr>
          <p:cNvPr id="4" name="図 3">
            <a:extLst>
              <a:ext uri="{FF2B5EF4-FFF2-40B4-BE49-F238E27FC236}">
                <a16:creationId xmlns:a16="http://schemas.microsoft.com/office/drawing/2014/main" id="{72BD37DB-82BB-DEDE-CAB3-E9E27B922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339" y="1199987"/>
            <a:ext cx="5040000" cy="4609920"/>
          </a:xfrm>
          <a:prstGeom prst="rect">
            <a:avLst/>
          </a:prstGeom>
        </p:spPr>
      </p:pic>
    </p:spTree>
    <p:extLst>
      <p:ext uri="{BB962C8B-B14F-4D97-AF65-F5344CB8AC3E}">
        <p14:creationId xmlns:p14="http://schemas.microsoft.com/office/powerpoint/2010/main" val="16222358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06912" y="301326"/>
            <a:ext cx="5384526" cy="923330"/>
          </a:xfrm>
        </p:spPr>
        <p:txBody>
          <a:bodyPr>
            <a:normAutofit/>
          </a:bodyPr>
          <a:lstStyle/>
          <a:p>
            <a:pPr algn="l"/>
            <a:r>
              <a:rPr lang="en-US" altLang="ja-JP" i="0" dirty="0">
                <a:solidFill>
                  <a:srgbClr val="3A3A3A"/>
                </a:solidFill>
                <a:effectLst/>
                <a:latin typeface="ヒラギノ角ゴ ProN W3"/>
              </a:rPr>
              <a:t>Dolce &amp; Gabbana</a:t>
            </a:r>
          </a:p>
          <a:p>
            <a:pPr algn="l"/>
            <a:r>
              <a:rPr lang="ja-JP" altLang="en-US" dirty="0">
                <a:solidFill>
                  <a:srgbClr val="3A3A3A"/>
                </a:solidFill>
                <a:latin typeface="ヒラギノ角ゴ ProN W3"/>
              </a:rPr>
              <a:t>ドルチェ＆ガッバナー</a:t>
            </a:r>
            <a:endParaRPr lang="en-US" altLang="ja-JP" i="0" dirty="0">
              <a:solidFill>
                <a:srgbClr val="3A3A3A"/>
              </a:solidFill>
              <a:effectLst/>
              <a:latin typeface="ヒラギノ角ゴ ProN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pic>
        <p:nvPicPr>
          <p:cNvPr id="5" name="図 4">
            <a:extLst>
              <a:ext uri="{FF2B5EF4-FFF2-40B4-BE49-F238E27FC236}">
                <a16:creationId xmlns:a16="http://schemas.microsoft.com/office/drawing/2014/main" id="{1EC103ED-A194-263B-30CB-E8C0E567C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38" y="1224656"/>
            <a:ext cx="3600000" cy="3652800"/>
          </a:xfrm>
          <a:prstGeom prst="rect">
            <a:avLst/>
          </a:prstGeom>
        </p:spPr>
      </p:pic>
      <p:pic>
        <p:nvPicPr>
          <p:cNvPr id="10" name="図 9">
            <a:extLst>
              <a:ext uri="{FF2B5EF4-FFF2-40B4-BE49-F238E27FC236}">
                <a16:creationId xmlns:a16="http://schemas.microsoft.com/office/drawing/2014/main" id="{DF1D34DE-010E-B03A-3956-33CA0CEB1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769" y="1224656"/>
            <a:ext cx="3600000" cy="3633645"/>
          </a:xfrm>
          <a:prstGeom prst="rect">
            <a:avLst/>
          </a:prstGeom>
        </p:spPr>
      </p:pic>
      <p:pic>
        <p:nvPicPr>
          <p:cNvPr id="12" name="図 11">
            <a:extLst>
              <a:ext uri="{FF2B5EF4-FFF2-40B4-BE49-F238E27FC236}">
                <a16:creationId xmlns:a16="http://schemas.microsoft.com/office/drawing/2014/main" id="{D78BBB22-F488-A4A2-5F87-904332437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425" y="1224655"/>
            <a:ext cx="3600000" cy="3633645"/>
          </a:xfrm>
          <a:prstGeom prst="rect">
            <a:avLst/>
          </a:prstGeom>
        </p:spPr>
      </p:pic>
    </p:spTree>
    <p:extLst>
      <p:ext uri="{BB962C8B-B14F-4D97-AF65-F5344CB8AC3E}">
        <p14:creationId xmlns:p14="http://schemas.microsoft.com/office/powerpoint/2010/main" val="37042745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06912" y="301326"/>
            <a:ext cx="5384526" cy="923330"/>
          </a:xfrm>
        </p:spPr>
        <p:txBody>
          <a:bodyPr>
            <a:normAutofit/>
          </a:bodyPr>
          <a:lstStyle/>
          <a:p>
            <a:r>
              <a:rPr lang="en-US" altLang="ja-JP" i="0" dirty="0">
                <a:solidFill>
                  <a:srgbClr val="2D2D2D"/>
                </a:solidFill>
                <a:effectLst/>
                <a:latin typeface="Hiragino Kaku Gothic ProN"/>
              </a:rPr>
              <a:t>JACQUES LE CORRE</a:t>
            </a:r>
            <a:endParaRPr lang="en-US" altLang="ja-JP" i="0" dirty="0">
              <a:solidFill>
                <a:srgbClr val="333333"/>
              </a:solidFill>
              <a:effectLst/>
              <a:latin typeface="Source Sans Pro" panose="020B0503030403020204" pitchFamily="34" charset="0"/>
            </a:endParaRPr>
          </a:p>
          <a:p>
            <a:pPr algn="ctr"/>
            <a:r>
              <a:rPr lang="ja-JP" altLang="en-US" i="0" dirty="0">
                <a:solidFill>
                  <a:srgbClr val="333333"/>
                </a:solidFill>
                <a:effectLst/>
                <a:latin typeface="Source Sans Pro" panose="020B0503030403020204" pitchFamily="34" charset="0"/>
              </a:rPr>
              <a:t>ジャックルコー</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4C744EDA-EC18-47E6-9E71-374FC7BF5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575" y="1352550"/>
            <a:ext cx="7562850" cy="5505450"/>
          </a:xfrm>
          <a:prstGeom prst="rect">
            <a:avLst/>
          </a:prstGeom>
        </p:spPr>
      </p:pic>
    </p:spTree>
    <p:extLst>
      <p:ext uri="{BB962C8B-B14F-4D97-AF65-F5344CB8AC3E}">
        <p14:creationId xmlns:p14="http://schemas.microsoft.com/office/powerpoint/2010/main" val="12688558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バルコス</a:t>
            </a:r>
            <a:br>
              <a:rPr lang="en-US" altLang="ja-JP" dirty="0">
                <a:solidFill>
                  <a:srgbClr val="333333"/>
                </a:solidFill>
                <a:latin typeface="ヒラギノ角ゴ Pro W3"/>
              </a:rPr>
            </a:br>
            <a:r>
              <a:rPr lang="ja-JP" altLang="en-US" dirty="0">
                <a:solidFill>
                  <a:srgbClr val="333333"/>
                </a:solidFill>
                <a:latin typeface="ヒラギノ角ゴ Pro W3"/>
              </a:rPr>
              <a:t>大谷リュウジ　刺繍入</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i="0" dirty="0">
                <a:solidFill>
                  <a:srgbClr val="2F3030"/>
                </a:solidFill>
                <a:effectLst/>
                <a:latin typeface="-apple-system"/>
              </a:rPr>
              <a:t>クラウンの刺繍が特徴</a:t>
            </a:r>
            <a:endParaRPr lang="ja-JP" altLang="en-US" i="0" dirty="0">
              <a:solidFill>
                <a:srgbClr val="333333"/>
              </a:solidFill>
              <a:effectLst/>
              <a:latin typeface="-apple-system"/>
            </a:endParaRPr>
          </a:p>
        </p:txBody>
      </p:sp>
      <p:pic>
        <p:nvPicPr>
          <p:cNvPr id="4" name="図 3">
            <a:extLst>
              <a:ext uri="{FF2B5EF4-FFF2-40B4-BE49-F238E27FC236}">
                <a16:creationId xmlns:a16="http://schemas.microsoft.com/office/drawing/2014/main" id="{45DA1B0C-1024-43B3-B1FC-53FDDD8B6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93" y="1074142"/>
            <a:ext cx="6148196" cy="4691109"/>
          </a:xfrm>
          <a:prstGeom prst="rect">
            <a:avLst/>
          </a:prstGeom>
        </p:spPr>
      </p:pic>
    </p:spTree>
    <p:extLst>
      <p:ext uri="{BB962C8B-B14F-4D97-AF65-F5344CB8AC3E}">
        <p14:creationId xmlns:p14="http://schemas.microsoft.com/office/powerpoint/2010/main" val="3699417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エトロ</a:t>
            </a:r>
            <a:endParaRPr lang="en-US" altLang="ja-JP" dirty="0">
              <a:solidFill>
                <a:srgbClr val="333333"/>
              </a:solidFill>
              <a:latin typeface="ヒラギノ角ゴ Pro W3"/>
            </a:endParaRPr>
          </a:p>
          <a:p>
            <a:r>
              <a:rPr lang="ja-JP" altLang="en-US" i="0" dirty="0">
                <a:solidFill>
                  <a:srgbClr val="333333"/>
                </a:solidFill>
                <a:effectLst/>
                <a:latin typeface="Source Sans Pro" panose="020B0503030403020204" pitchFamily="34" charset="0"/>
              </a:rPr>
              <a:t>蜷川実花 コラボ</a:t>
            </a:r>
          </a:p>
          <a:p>
            <a:endParaRPr lang="ja-JP" altLang="en-US" dirty="0">
              <a:solidFill>
                <a:srgbClr val="333333"/>
              </a:solidFill>
              <a:latin typeface="ヒラギノ角ゴ Pro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580225"/>
            <a:ext cx="5226300" cy="1997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b="0" i="0" dirty="0">
                <a:solidFill>
                  <a:srgbClr val="2A2A2A"/>
                </a:solidFill>
                <a:effectLst/>
                <a:latin typeface="BlinkMacSystemFont"/>
              </a:rPr>
              <a:t>バタフライ、カラーストーンが使用されている</a:t>
            </a:r>
            <a:endParaRPr lang="en-US" altLang="ja-JP" b="0" i="0" dirty="0">
              <a:solidFill>
                <a:srgbClr val="2A2A2A"/>
              </a:solidFill>
              <a:effectLst/>
              <a:latin typeface="BlinkMacSystemFont"/>
            </a:endParaRPr>
          </a:p>
          <a:p>
            <a:pPr algn="l" fontAlgn="base" latinLnBrk="1"/>
            <a:r>
              <a:rPr lang="ja-JP" altLang="en-US" b="0" i="0" dirty="0">
                <a:solidFill>
                  <a:srgbClr val="2A2A2A"/>
                </a:solidFill>
                <a:effectLst/>
                <a:latin typeface="BlinkMacSystemFont"/>
              </a:rPr>
              <a:t>トートバッグをはじめ、ボストンバッグ、ポシェット、レザークラッチ、ナイロンバッグなどがある</a:t>
            </a:r>
            <a:endParaRPr lang="en-US" altLang="ja-JP" b="0" i="0" dirty="0">
              <a:solidFill>
                <a:srgbClr val="2A2A2A"/>
              </a:solidFill>
              <a:effectLst/>
              <a:latin typeface="BlinkMacSystemFont"/>
            </a:endParaRPr>
          </a:p>
        </p:txBody>
      </p:sp>
      <p:pic>
        <p:nvPicPr>
          <p:cNvPr id="5" name="図 4">
            <a:extLst>
              <a:ext uri="{FF2B5EF4-FFF2-40B4-BE49-F238E27FC236}">
                <a16:creationId xmlns:a16="http://schemas.microsoft.com/office/drawing/2014/main" id="{ACC92CE9-FCB7-4EE2-AE2D-CDC63CBDF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70" y="1195387"/>
            <a:ext cx="6305550" cy="4467225"/>
          </a:xfrm>
          <a:prstGeom prst="rect">
            <a:avLst/>
          </a:prstGeom>
        </p:spPr>
      </p:pic>
    </p:spTree>
    <p:extLst>
      <p:ext uri="{BB962C8B-B14F-4D97-AF65-F5344CB8AC3E}">
        <p14:creationId xmlns:p14="http://schemas.microsoft.com/office/powerpoint/2010/main" val="22831142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コンバース</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580225"/>
            <a:ext cx="5226300" cy="199747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b="0" i="0" dirty="0">
                <a:solidFill>
                  <a:srgbClr val="2A2A2A"/>
                </a:solidFill>
                <a:effectLst/>
                <a:latin typeface="BlinkMacSystemFont"/>
              </a:rPr>
              <a:t>火がイメージされたデザインが</a:t>
            </a:r>
            <a:endParaRPr lang="en-US" altLang="ja-JP" b="0" i="0" dirty="0">
              <a:solidFill>
                <a:srgbClr val="2A2A2A"/>
              </a:solidFill>
              <a:effectLst/>
              <a:latin typeface="BlinkMacSystemFont"/>
            </a:endParaRPr>
          </a:p>
          <a:p>
            <a:pPr algn="l" fontAlgn="base" latinLnBrk="1"/>
            <a:r>
              <a:rPr lang="ja-JP" altLang="en-US" b="0" i="0" dirty="0">
                <a:solidFill>
                  <a:srgbClr val="2A2A2A"/>
                </a:solidFill>
                <a:effectLst/>
                <a:latin typeface="BlinkMacSystemFont"/>
              </a:rPr>
              <a:t>特徴的</a:t>
            </a:r>
            <a:endParaRPr lang="en-US" altLang="ja-JP" b="0" i="0" dirty="0">
              <a:solidFill>
                <a:srgbClr val="2A2A2A"/>
              </a:solidFill>
              <a:effectLst/>
              <a:latin typeface="BlinkMacSystemFont"/>
            </a:endParaRPr>
          </a:p>
          <a:p>
            <a:pPr algn="l" fontAlgn="base" latinLnBrk="1"/>
            <a:endParaRPr lang="en-US" altLang="ja-JP" b="0" i="0" dirty="0">
              <a:solidFill>
                <a:srgbClr val="2A2A2A"/>
              </a:solidFill>
              <a:effectLst/>
              <a:latin typeface="BlinkMacSystemFont"/>
            </a:endParaRPr>
          </a:p>
          <a:p>
            <a:pPr algn="l" fontAlgn="base" latinLnBrk="1"/>
            <a:r>
              <a:rPr lang="ja-JP" altLang="en-US" b="0" i="0" dirty="0">
                <a:solidFill>
                  <a:srgbClr val="2A2A2A"/>
                </a:solidFill>
                <a:effectLst/>
                <a:latin typeface="BlinkMacSystemFont"/>
              </a:rPr>
              <a:t>珍しいデザインがあれば積極的にリサーチするのも効果的な方法！！</a:t>
            </a:r>
            <a:endParaRPr lang="en-US" altLang="ja-JP" b="0" i="0" dirty="0">
              <a:solidFill>
                <a:srgbClr val="2A2A2A"/>
              </a:solidFill>
              <a:effectLst/>
              <a:latin typeface="BlinkMacSystemFont"/>
            </a:endParaRPr>
          </a:p>
        </p:txBody>
      </p:sp>
      <p:pic>
        <p:nvPicPr>
          <p:cNvPr id="4" name="図 3">
            <a:extLst>
              <a:ext uri="{FF2B5EF4-FFF2-40B4-BE49-F238E27FC236}">
                <a16:creationId xmlns:a16="http://schemas.microsoft.com/office/drawing/2014/main" id="{A4F03743-1E90-4704-8D46-63491DFCB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80" y="919163"/>
            <a:ext cx="6442229" cy="4526740"/>
          </a:xfrm>
          <a:prstGeom prst="rect">
            <a:avLst/>
          </a:prstGeom>
        </p:spPr>
      </p:pic>
    </p:spTree>
    <p:extLst>
      <p:ext uri="{BB962C8B-B14F-4D97-AF65-F5344CB8AC3E}">
        <p14:creationId xmlns:p14="http://schemas.microsoft.com/office/powerpoint/2010/main" val="165990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コンバース　チャック </a:t>
            </a:r>
            <a:r>
              <a:rPr lang="en-US" altLang="ja-JP" dirty="0">
                <a:solidFill>
                  <a:srgbClr val="333333"/>
                </a:solidFill>
                <a:latin typeface="ヒラギノ角ゴ Pro W3"/>
              </a:rPr>
              <a:t>70</a:t>
            </a:r>
            <a:r>
              <a:rPr lang="ja-JP" altLang="en-US" dirty="0">
                <a:solidFill>
                  <a:srgbClr val="333333"/>
                </a:solidFill>
                <a:latin typeface="ヒラギノ角ゴ Pro W3"/>
              </a:rPr>
              <a:t>　</a:t>
            </a:r>
          </a:p>
        </p:txBody>
      </p:sp>
      <p:pic>
        <p:nvPicPr>
          <p:cNvPr id="8" name="図 7">
            <a:extLst>
              <a:ext uri="{FF2B5EF4-FFF2-40B4-BE49-F238E27FC236}">
                <a16:creationId xmlns:a16="http://schemas.microsoft.com/office/drawing/2014/main" id="{0E36812F-DC85-4260-A318-A30AF813F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8" y="746931"/>
            <a:ext cx="7281439" cy="5364137"/>
          </a:xfrm>
          <a:prstGeom prst="rect">
            <a:avLst/>
          </a:prstGeom>
        </p:spPr>
      </p:pic>
    </p:spTree>
    <p:extLst>
      <p:ext uri="{BB962C8B-B14F-4D97-AF65-F5344CB8AC3E}">
        <p14:creationId xmlns:p14="http://schemas.microsoft.com/office/powerpoint/2010/main" val="1994806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オフ　ホワイト</a:t>
            </a:r>
            <a:br>
              <a:rPr lang="en-US" altLang="ja-JP" dirty="0">
                <a:solidFill>
                  <a:srgbClr val="333333"/>
                </a:solidFill>
                <a:latin typeface="ヒラギノ角ゴ Pro W3"/>
              </a:rPr>
            </a:br>
            <a:r>
              <a:rPr lang="ja-JP" altLang="en-US" dirty="0">
                <a:solidFill>
                  <a:srgbClr val="333333"/>
                </a:solidFill>
                <a:latin typeface="ヒラギノ角ゴ Pro W3"/>
              </a:rPr>
              <a:t>モナリザ</a:t>
            </a:r>
            <a:endParaRPr lang="ja-JP" altLang="en-US" i="0" dirty="0">
              <a:solidFill>
                <a:srgbClr val="333333"/>
              </a:solidFill>
              <a:effectLst/>
              <a:latin typeface="Source Sans Pro" panose="020B0503030403020204" pitchFamily="34" charset="0"/>
            </a:endParaRPr>
          </a:p>
          <a:p>
            <a:endParaRPr lang="ja-JP" altLang="en-US" dirty="0">
              <a:solidFill>
                <a:srgbClr val="333333"/>
              </a:solidFill>
              <a:latin typeface="ヒラギノ角ゴ Pro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580225"/>
            <a:ext cx="5226300" cy="1997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b="0" i="0" dirty="0">
                <a:solidFill>
                  <a:srgbClr val="2A2A2A"/>
                </a:solidFill>
                <a:effectLst/>
                <a:latin typeface="BlinkMacSystemFont"/>
              </a:rPr>
              <a:t>モナリザの絵画がプリントされているのが特徴</a:t>
            </a:r>
            <a:endParaRPr lang="en-US" altLang="ja-JP" b="0" i="0" dirty="0">
              <a:solidFill>
                <a:srgbClr val="2A2A2A"/>
              </a:solidFill>
              <a:effectLst/>
              <a:latin typeface="BlinkMacSystemFont"/>
            </a:endParaRPr>
          </a:p>
        </p:txBody>
      </p:sp>
      <p:pic>
        <p:nvPicPr>
          <p:cNvPr id="4" name="図 3">
            <a:extLst>
              <a:ext uri="{FF2B5EF4-FFF2-40B4-BE49-F238E27FC236}">
                <a16:creationId xmlns:a16="http://schemas.microsoft.com/office/drawing/2014/main" id="{D6B45D73-5EFB-4E1C-B16E-C2963F5FD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62" y="1200843"/>
            <a:ext cx="6339909" cy="4456313"/>
          </a:xfrm>
          <a:prstGeom prst="rect">
            <a:avLst/>
          </a:prstGeom>
        </p:spPr>
      </p:pic>
    </p:spTree>
    <p:extLst>
      <p:ext uri="{BB962C8B-B14F-4D97-AF65-F5344CB8AC3E}">
        <p14:creationId xmlns:p14="http://schemas.microsoft.com/office/powerpoint/2010/main" val="11488441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フレッドペリー</a:t>
            </a:r>
            <a:endParaRPr lang="en-US" altLang="ja-JP" dirty="0">
              <a:solidFill>
                <a:srgbClr val="333333"/>
              </a:solidFill>
              <a:latin typeface="ヒラギノ角ゴ Pro W3"/>
            </a:endParaRPr>
          </a:p>
          <a:p>
            <a:r>
              <a:rPr lang="ja-JP" altLang="en-US" dirty="0">
                <a:solidFill>
                  <a:srgbClr val="333333"/>
                </a:solidFill>
                <a:latin typeface="ヒラギノ角ゴ Pro W3"/>
              </a:rPr>
              <a:t>花柄</a:t>
            </a:r>
          </a:p>
        </p:txBody>
      </p:sp>
      <p:pic>
        <p:nvPicPr>
          <p:cNvPr id="5" name="図 4">
            <a:extLst>
              <a:ext uri="{FF2B5EF4-FFF2-40B4-BE49-F238E27FC236}">
                <a16:creationId xmlns:a16="http://schemas.microsoft.com/office/drawing/2014/main" id="{07D07D3C-3C97-42F2-8E66-9AC3C03A4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867" y="1472720"/>
            <a:ext cx="5956646" cy="4209960"/>
          </a:xfrm>
          <a:prstGeom prst="rect">
            <a:avLst/>
          </a:prstGeom>
        </p:spPr>
      </p:pic>
    </p:spTree>
    <p:extLst>
      <p:ext uri="{BB962C8B-B14F-4D97-AF65-F5344CB8AC3E}">
        <p14:creationId xmlns:p14="http://schemas.microsoft.com/office/powerpoint/2010/main" val="243229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83223" y="164716"/>
            <a:ext cx="3169327" cy="958896"/>
          </a:xfrm>
        </p:spPr>
        <p:txBody>
          <a:bodyPr>
            <a:normAutofit/>
          </a:bodyPr>
          <a:lstStyle/>
          <a:p>
            <a:r>
              <a:rPr kumimoji="1" lang="en-US" altLang="ja-JP" dirty="0"/>
              <a:t>GUCCI</a:t>
            </a:r>
          </a:p>
          <a:p>
            <a:r>
              <a:rPr lang="ja-JP" altLang="en-US" dirty="0"/>
              <a:t>柄：</a:t>
            </a:r>
            <a:r>
              <a:rPr lang="en-US" altLang="ja-JP" dirty="0"/>
              <a:t>GG</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5C6044D7-ED3E-421F-B2A5-A3F73B130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91" y="601973"/>
            <a:ext cx="2761875" cy="2761875"/>
          </a:xfrm>
          <a:prstGeom prst="rect">
            <a:avLst/>
          </a:prstGeom>
        </p:spPr>
      </p:pic>
      <p:sp>
        <p:nvSpPr>
          <p:cNvPr id="6" name="字幕 2">
            <a:extLst>
              <a:ext uri="{FF2B5EF4-FFF2-40B4-BE49-F238E27FC236}">
                <a16:creationId xmlns:a16="http://schemas.microsoft.com/office/drawing/2014/main" id="{5D8F32E8-4B45-4B50-9BD8-CABC0E0A7D58}"/>
              </a:ext>
            </a:extLst>
          </p:cNvPr>
          <p:cNvSpPr txBox="1">
            <a:spLocks/>
          </p:cNvSpPr>
          <p:nvPr/>
        </p:nvSpPr>
        <p:spPr>
          <a:xfrm>
            <a:off x="3643432" y="996283"/>
            <a:ext cx="6201164"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br>
              <a:rPr lang="en-US" altLang="ja-JP" dirty="0"/>
            </a:br>
            <a:r>
              <a:rPr lang="ja-JP" altLang="en-US" dirty="0"/>
              <a:t>ブランドマークの「</a:t>
            </a:r>
            <a:r>
              <a:rPr lang="en-US" altLang="ja-JP" dirty="0"/>
              <a:t>GG</a:t>
            </a:r>
            <a:r>
              <a:rPr lang="ja-JP" altLang="en-US" dirty="0"/>
              <a:t>」が印象的</a:t>
            </a:r>
            <a:endParaRPr lang="en-US" altLang="ja-JP" dirty="0"/>
          </a:p>
        </p:txBody>
      </p:sp>
      <p:pic>
        <p:nvPicPr>
          <p:cNvPr id="5" name="図 4">
            <a:extLst>
              <a:ext uri="{FF2B5EF4-FFF2-40B4-BE49-F238E27FC236}">
                <a16:creationId xmlns:a16="http://schemas.microsoft.com/office/drawing/2014/main" id="{5AA1D57A-B5AE-4410-AC5A-89AC95FF8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55" y="3508520"/>
            <a:ext cx="4645149" cy="3184764"/>
          </a:xfrm>
          <a:prstGeom prst="rect">
            <a:avLst/>
          </a:prstGeom>
        </p:spPr>
      </p:pic>
      <p:pic>
        <p:nvPicPr>
          <p:cNvPr id="9" name="図 8">
            <a:extLst>
              <a:ext uri="{FF2B5EF4-FFF2-40B4-BE49-F238E27FC236}">
                <a16:creationId xmlns:a16="http://schemas.microsoft.com/office/drawing/2014/main" id="{62F58D82-B38D-4171-9A89-7AA311353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19" y="1952481"/>
            <a:ext cx="6311006" cy="4466485"/>
          </a:xfrm>
          <a:prstGeom prst="rect">
            <a:avLst/>
          </a:prstGeom>
        </p:spPr>
      </p:pic>
    </p:spTree>
    <p:extLst>
      <p:ext uri="{BB962C8B-B14F-4D97-AF65-F5344CB8AC3E}">
        <p14:creationId xmlns:p14="http://schemas.microsoft.com/office/powerpoint/2010/main" val="39850781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ディズニーヴィンテージ</a:t>
            </a:r>
            <a:br>
              <a:rPr lang="en-US" altLang="ja-JP" dirty="0">
                <a:solidFill>
                  <a:srgbClr val="333333"/>
                </a:solidFill>
                <a:latin typeface="ヒラギノ角ゴ Pro W3"/>
              </a:rPr>
            </a:br>
            <a:r>
              <a:rPr lang="ja-JP" altLang="en-US" dirty="0">
                <a:solidFill>
                  <a:srgbClr val="333333"/>
                </a:solidFill>
                <a:latin typeface="ヒラギノ角ゴ Pro W3"/>
              </a:rPr>
              <a:t>刺繍ロゴ</a:t>
            </a:r>
          </a:p>
        </p:txBody>
      </p:sp>
      <p:pic>
        <p:nvPicPr>
          <p:cNvPr id="4" name="図 3">
            <a:extLst>
              <a:ext uri="{FF2B5EF4-FFF2-40B4-BE49-F238E27FC236}">
                <a16:creationId xmlns:a16="http://schemas.microsoft.com/office/drawing/2014/main" id="{E364B958-AB15-4748-B3C1-D7930A2C4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278" y="1128712"/>
            <a:ext cx="6543675" cy="4600575"/>
          </a:xfrm>
          <a:prstGeom prst="rect">
            <a:avLst/>
          </a:prstGeom>
        </p:spPr>
      </p:pic>
    </p:spTree>
    <p:extLst>
      <p:ext uri="{BB962C8B-B14F-4D97-AF65-F5344CB8AC3E}">
        <p14:creationId xmlns:p14="http://schemas.microsoft.com/office/powerpoint/2010/main" val="42454636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err="1">
                <a:solidFill>
                  <a:srgbClr val="333333"/>
                </a:solidFill>
                <a:latin typeface="ヒラギノ角ゴ Pro W3"/>
              </a:rPr>
              <a:t>ReZARD</a:t>
            </a:r>
            <a:r>
              <a:rPr lang="ja-JP" altLang="en-US" dirty="0">
                <a:solidFill>
                  <a:srgbClr val="333333"/>
                </a:solidFill>
                <a:latin typeface="ヒラギノ角ゴ Pro W3"/>
              </a:rPr>
              <a:t>　リザード</a:t>
            </a:r>
            <a:endParaRPr lang="en-US" altLang="ja-JP" dirty="0">
              <a:solidFill>
                <a:srgbClr val="333333"/>
              </a:solidFill>
              <a:latin typeface="ヒラギノ角ゴ Pro W3"/>
            </a:endParaRPr>
          </a:p>
          <a:p>
            <a:r>
              <a:rPr lang="ja-JP" altLang="en-US" dirty="0">
                <a:solidFill>
                  <a:srgbClr val="333333"/>
                </a:solidFill>
                <a:latin typeface="ヒラギノ角ゴ Pro W3"/>
              </a:rPr>
              <a:t>ワンポイントロゴ</a:t>
            </a:r>
          </a:p>
        </p:txBody>
      </p:sp>
      <p:pic>
        <p:nvPicPr>
          <p:cNvPr id="5" name="図 4">
            <a:extLst>
              <a:ext uri="{FF2B5EF4-FFF2-40B4-BE49-F238E27FC236}">
                <a16:creationId xmlns:a16="http://schemas.microsoft.com/office/drawing/2014/main" id="{0C5A5F14-1F3B-4CE1-8273-7DCA49888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095" y="1074142"/>
            <a:ext cx="7557335" cy="5153855"/>
          </a:xfrm>
          <a:prstGeom prst="rect">
            <a:avLst/>
          </a:prstGeom>
        </p:spPr>
      </p:pic>
    </p:spTree>
    <p:extLst>
      <p:ext uri="{BB962C8B-B14F-4D97-AF65-F5344CB8AC3E}">
        <p14:creationId xmlns:p14="http://schemas.microsoft.com/office/powerpoint/2010/main" val="21263667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a:solidFill>
                  <a:srgbClr val="333333"/>
                </a:solidFill>
                <a:latin typeface="ヒラギノ角ゴ Pro W3"/>
              </a:rPr>
              <a:t>80s vintage </a:t>
            </a:r>
            <a:r>
              <a:rPr lang="ja-JP" altLang="en-US" dirty="0">
                <a:solidFill>
                  <a:srgbClr val="333333"/>
                </a:solidFill>
                <a:latin typeface="ヒラギノ角ゴ Pro W3"/>
              </a:rPr>
              <a:t>セットアップ </a:t>
            </a:r>
            <a:endParaRPr lang="en-US" altLang="ja-JP" dirty="0">
              <a:solidFill>
                <a:srgbClr val="333333"/>
              </a:solidFill>
              <a:latin typeface="ヒラギノ角ゴ Pro W3"/>
            </a:endParaRPr>
          </a:p>
          <a:p>
            <a:r>
              <a:rPr lang="ja-JP" altLang="en-US" dirty="0">
                <a:solidFill>
                  <a:srgbClr val="333333"/>
                </a:solidFill>
                <a:latin typeface="ヒラギノ角ゴ Pro W3"/>
              </a:rPr>
              <a:t>ダブルスーツ </a:t>
            </a:r>
            <a:r>
              <a:rPr lang="en-US" altLang="ja-JP" dirty="0">
                <a:solidFill>
                  <a:srgbClr val="333333"/>
                </a:solidFill>
                <a:latin typeface="ヒラギノ角ゴ Pro W3"/>
              </a:rPr>
              <a:t>6B </a:t>
            </a:r>
            <a:r>
              <a:rPr lang="ja-JP" altLang="en-US" dirty="0">
                <a:solidFill>
                  <a:srgbClr val="333333"/>
                </a:solidFill>
                <a:latin typeface="ヒラギノ角ゴ Pro W3"/>
              </a:rPr>
              <a:t>菅田将暉</a:t>
            </a:r>
          </a:p>
        </p:txBody>
      </p:sp>
      <p:pic>
        <p:nvPicPr>
          <p:cNvPr id="4" name="図 3">
            <a:extLst>
              <a:ext uri="{FF2B5EF4-FFF2-40B4-BE49-F238E27FC236}">
                <a16:creationId xmlns:a16="http://schemas.microsoft.com/office/drawing/2014/main" id="{B5B3AF22-C5F6-4C9C-A572-4F524ED30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25" y="1000124"/>
            <a:ext cx="7527018" cy="5346489"/>
          </a:xfrm>
          <a:prstGeom prst="rect">
            <a:avLst/>
          </a:prstGeom>
        </p:spPr>
      </p:pic>
    </p:spTree>
    <p:extLst>
      <p:ext uri="{BB962C8B-B14F-4D97-AF65-F5344CB8AC3E}">
        <p14:creationId xmlns:p14="http://schemas.microsoft.com/office/powerpoint/2010/main" val="21712844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a:solidFill>
                  <a:srgbClr val="333333"/>
                </a:solidFill>
                <a:latin typeface="ヒラギノ角ゴ Pro W3"/>
              </a:rPr>
              <a:t>RIMOWA</a:t>
            </a:r>
            <a:r>
              <a:rPr lang="ja-JP" altLang="en-US" dirty="0">
                <a:solidFill>
                  <a:srgbClr val="333333"/>
                </a:solidFill>
                <a:latin typeface="ヒラギノ角ゴ Pro W3"/>
              </a:rPr>
              <a:t>　リモワ</a:t>
            </a:r>
            <a:endParaRPr lang="en-US" altLang="ja-JP" dirty="0">
              <a:solidFill>
                <a:srgbClr val="333333"/>
              </a:solidFill>
              <a:latin typeface="ヒラギノ角ゴ Pro W3"/>
            </a:endParaRPr>
          </a:p>
          <a:p>
            <a:r>
              <a:rPr lang="ja-JP" altLang="en-US" dirty="0">
                <a:solidFill>
                  <a:srgbClr val="333333"/>
                </a:solidFill>
                <a:latin typeface="ヒラギノ角ゴ Pro W3"/>
              </a:rPr>
              <a:t>スーツケース</a:t>
            </a:r>
          </a:p>
        </p:txBody>
      </p:sp>
      <p:pic>
        <p:nvPicPr>
          <p:cNvPr id="5" name="図 4">
            <a:extLst>
              <a:ext uri="{FF2B5EF4-FFF2-40B4-BE49-F238E27FC236}">
                <a16:creationId xmlns:a16="http://schemas.microsoft.com/office/drawing/2014/main" id="{A152D93B-DBC8-42C3-8D4A-45740E918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334" y="1074142"/>
            <a:ext cx="7233331" cy="4936050"/>
          </a:xfrm>
          <a:prstGeom prst="rect">
            <a:avLst/>
          </a:prstGeom>
        </p:spPr>
      </p:pic>
      <p:sp>
        <p:nvSpPr>
          <p:cNvPr id="7" name="テキスト ボックス 6">
            <a:extLst>
              <a:ext uri="{FF2B5EF4-FFF2-40B4-BE49-F238E27FC236}">
                <a16:creationId xmlns:a16="http://schemas.microsoft.com/office/drawing/2014/main" id="{5A2521A9-5B86-42AE-871D-FAE5AE1AD311}"/>
              </a:ext>
            </a:extLst>
          </p:cNvPr>
          <p:cNvSpPr txBox="1"/>
          <p:nvPr/>
        </p:nvSpPr>
        <p:spPr>
          <a:xfrm>
            <a:off x="3048000" y="3247962"/>
            <a:ext cx="6096000" cy="369332"/>
          </a:xfrm>
          <a:prstGeom prst="rect">
            <a:avLst/>
          </a:prstGeom>
          <a:noFill/>
        </p:spPr>
        <p:txBody>
          <a:bodyPr wrap="square">
            <a:spAutoFit/>
          </a:bodyPr>
          <a:lstStyle/>
          <a:p>
            <a:pPr algn="l"/>
            <a:r>
              <a:rPr lang="en-US" altLang="ja-JP" b="1" i="0" dirty="0">
                <a:solidFill>
                  <a:srgbClr val="3A3A3A"/>
                </a:solidFill>
                <a:effectLst/>
                <a:latin typeface="ヒラギノ角ゴ ProN W3"/>
              </a:rPr>
              <a:t>CHAMPION</a:t>
            </a:r>
            <a:endParaRPr lang="en-US" altLang="ja-JP" b="0" i="0" dirty="0">
              <a:solidFill>
                <a:srgbClr val="3A3A3A"/>
              </a:solidFill>
              <a:effectLst/>
              <a:latin typeface="ヒラギノ角ゴ ProN W3"/>
            </a:endParaRPr>
          </a:p>
        </p:txBody>
      </p:sp>
    </p:spTree>
    <p:extLst>
      <p:ext uri="{BB962C8B-B14F-4D97-AF65-F5344CB8AC3E}">
        <p14:creationId xmlns:p14="http://schemas.microsoft.com/office/powerpoint/2010/main" val="10262585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a:solidFill>
                  <a:srgbClr val="333333"/>
                </a:solidFill>
                <a:latin typeface="ヒラギノ角ゴ Pro W3"/>
              </a:rPr>
              <a:t>CHAMPION </a:t>
            </a:r>
            <a:r>
              <a:rPr lang="ja-JP" altLang="en-US" dirty="0">
                <a:solidFill>
                  <a:srgbClr val="333333"/>
                </a:solidFill>
                <a:latin typeface="ヒラギノ角ゴ Pro W3"/>
              </a:rPr>
              <a:t>チャンピオン</a:t>
            </a:r>
            <a:br>
              <a:rPr lang="en-US" altLang="ja-JP" dirty="0">
                <a:solidFill>
                  <a:srgbClr val="333333"/>
                </a:solidFill>
                <a:latin typeface="ヒラギノ角ゴ Pro W3"/>
              </a:rPr>
            </a:br>
            <a:r>
              <a:rPr lang="en-US" altLang="ja-JP" dirty="0">
                <a:solidFill>
                  <a:srgbClr val="333333"/>
                </a:solidFill>
                <a:latin typeface="ヒラギノ角ゴ Pro W3"/>
              </a:rPr>
              <a:t>NYC</a:t>
            </a:r>
          </a:p>
        </p:txBody>
      </p:sp>
      <p:pic>
        <p:nvPicPr>
          <p:cNvPr id="4" name="図 3">
            <a:extLst>
              <a:ext uri="{FF2B5EF4-FFF2-40B4-BE49-F238E27FC236}">
                <a16:creationId xmlns:a16="http://schemas.microsoft.com/office/drawing/2014/main" id="{D8B16AB8-9587-414B-B31C-6D40F2C17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989" y="1074142"/>
            <a:ext cx="7161668" cy="5014210"/>
          </a:xfrm>
          <a:prstGeom prst="rect">
            <a:avLst/>
          </a:prstGeom>
        </p:spPr>
      </p:pic>
    </p:spTree>
    <p:extLst>
      <p:ext uri="{BB962C8B-B14F-4D97-AF65-F5344CB8AC3E}">
        <p14:creationId xmlns:p14="http://schemas.microsoft.com/office/powerpoint/2010/main" val="14385287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en-US" altLang="ja-JP" dirty="0">
                <a:solidFill>
                  <a:srgbClr val="333333"/>
                </a:solidFill>
                <a:latin typeface="ヒラギノ角ゴ Pro W3"/>
              </a:rPr>
              <a:t>CHAMPION </a:t>
            </a:r>
            <a:r>
              <a:rPr lang="ja-JP" altLang="en-US" dirty="0">
                <a:solidFill>
                  <a:srgbClr val="333333"/>
                </a:solidFill>
                <a:latin typeface="ヒラギノ角ゴ Pro W3"/>
              </a:rPr>
              <a:t>チャンピオン</a:t>
            </a:r>
            <a:endParaRPr lang="en-US" altLang="ja-JP" i="0" dirty="0">
              <a:solidFill>
                <a:srgbClr val="000000"/>
              </a:solidFill>
              <a:effectLst/>
              <a:latin typeface="Arial" panose="020B0604020202020204" pitchFamily="34" charset="0"/>
            </a:endParaRPr>
          </a:p>
          <a:p>
            <a:pPr algn="l"/>
            <a:r>
              <a:rPr lang="en-US" altLang="ja-JP" i="0" dirty="0">
                <a:solidFill>
                  <a:srgbClr val="000000"/>
                </a:solidFill>
                <a:effectLst/>
                <a:latin typeface="Arial" panose="020B0604020202020204" pitchFamily="34" charset="0"/>
              </a:rPr>
              <a:t>Ne-net </a:t>
            </a:r>
            <a:r>
              <a:rPr lang="ja-JP" altLang="en-US" i="0" dirty="0">
                <a:solidFill>
                  <a:srgbClr val="000000"/>
                </a:solidFill>
                <a:effectLst/>
                <a:latin typeface="Arial" panose="020B0604020202020204" pitchFamily="34" charset="0"/>
              </a:rPr>
              <a:t>ネネット にゃー</a:t>
            </a:r>
          </a:p>
        </p:txBody>
      </p:sp>
      <p:pic>
        <p:nvPicPr>
          <p:cNvPr id="4" name="図 3">
            <a:extLst>
              <a:ext uri="{FF2B5EF4-FFF2-40B4-BE49-F238E27FC236}">
                <a16:creationId xmlns:a16="http://schemas.microsoft.com/office/drawing/2014/main" id="{714B2169-6AA2-436B-9494-6B52D70C9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469" y="1074142"/>
            <a:ext cx="7420023" cy="5006154"/>
          </a:xfrm>
          <a:prstGeom prst="rect">
            <a:avLst/>
          </a:prstGeom>
        </p:spPr>
      </p:pic>
    </p:spTree>
    <p:extLst>
      <p:ext uri="{BB962C8B-B14F-4D97-AF65-F5344CB8AC3E}">
        <p14:creationId xmlns:p14="http://schemas.microsoft.com/office/powerpoint/2010/main" val="15559658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en-US" altLang="ja-JP" dirty="0">
                <a:solidFill>
                  <a:srgbClr val="333333"/>
                </a:solidFill>
                <a:latin typeface="ヒラギノ角ゴ Pro W3"/>
              </a:rPr>
              <a:t>CHAMPION </a:t>
            </a:r>
            <a:r>
              <a:rPr lang="ja-JP" altLang="en-US" dirty="0">
                <a:solidFill>
                  <a:srgbClr val="333333"/>
                </a:solidFill>
                <a:latin typeface="ヒラギノ角ゴ Pro W3"/>
              </a:rPr>
              <a:t>チャンピオン</a:t>
            </a:r>
            <a:endParaRPr lang="en-US" altLang="ja-JP" i="0" dirty="0">
              <a:solidFill>
                <a:srgbClr val="000000"/>
              </a:solidFill>
              <a:effectLst/>
              <a:latin typeface="Arial" panose="020B0604020202020204" pitchFamily="34" charset="0"/>
            </a:endParaRPr>
          </a:p>
        </p:txBody>
      </p:sp>
      <p:pic>
        <p:nvPicPr>
          <p:cNvPr id="5" name="図 4">
            <a:extLst>
              <a:ext uri="{FF2B5EF4-FFF2-40B4-BE49-F238E27FC236}">
                <a16:creationId xmlns:a16="http://schemas.microsoft.com/office/drawing/2014/main" id="{10F70D2D-8AF1-4E26-A248-2C20B9BC3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83" y="635083"/>
            <a:ext cx="7489926" cy="2827447"/>
          </a:xfrm>
          <a:prstGeom prst="rect">
            <a:avLst/>
          </a:prstGeom>
        </p:spPr>
      </p:pic>
      <p:pic>
        <p:nvPicPr>
          <p:cNvPr id="4" name="図 3">
            <a:extLst>
              <a:ext uri="{FF2B5EF4-FFF2-40B4-BE49-F238E27FC236}">
                <a16:creationId xmlns:a16="http://schemas.microsoft.com/office/drawing/2014/main" id="{7C172A6B-5DCD-40D4-B220-C42E68E6E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186" y="3462530"/>
            <a:ext cx="5010493" cy="3309222"/>
          </a:xfrm>
          <a:prstGeom prst="rect">
            <a:avLst/>
          </a:prstGeom>
        </p:spPr>
      </p:pic>
    </p:spTree>
    <p:extLst>
      <p:ext uri="{BB962C8B-B14F-4D97-AF65-F5344CB8AC3E}">
        <p14:creationId xmlns:p14="http://schemas.microsoft.com/office/powerpoint/2010/main" val="354743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a:solidFill>
                  <a:srgbClr val="333333"/>
                </a:solidFill>
                <a:latin typeface="ヒラギノ角ゴ Pro W3"/>
              </a:rPr>
              <a:t>LACOSTE </a:t>
            </a:r>
            <a:r>
              <a:rPr lang="ja-JP" altLang="en-US" dirty="0">
                <a:solidFill>
                  <a:srgbClr val="333333"/>
                </a:solidFill>
                <a:latin typeface="ヒラギノ角ゴ Pro W3"/>
              </a:rPr>
              <a:t>ラコステ</a:t>
            </a:r>
            <a:endParaRPr lang="en-US" altLang="ja-JP" dirty="0">
              <a:solidFill>
                <a:srgbClr val="333333"/>
              </a:solidFill>
              <a:latin typeface="ヒラギノ角ゴ Pro W3"/>
            </a:endParaRPr>
          </a:p>
          <a:p>
            <a:r>
              <a:rPr lang="ja-JP" altLang="en-US" dirty="0">
                <a:solidFill>
                  <a:srgbClr val="333333"/>
                </a:solidFill>
                <a:latin typeface="ヒラギノ角ゴ Pro W3"/>
              </a:rPr>
              <a:t>ワニロゴ</a:t>
            </a:r>
            <a:endParaRPr lang="en-US" altLang="ja-JP" dirty="0">
              <a:solidFill>
                <a:srgbClr val="333333"/>
              </a:solidFill>
              <a:latin typeface="ヒラギノ角ゴ Pro W3"/>
            </a:endParaRPr>
          </a:p>
        </p:txBody>
      </p:sp>
      <p:pic>
        <p:nvPicPr>
          <p:cNvPr id="5" name="図 4">
            <a:extLst>
              <a:ext uri="{FF2B5EF4-FFF2-40B4-BE49-F238E27FC236}">
                <a16:creationId xmlns:a16="http://schemas.microsoft.com/office/drawing/2014/main" id="{E54AC1BC-C353-4171-B457-33119D439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327" y="1095375"/>
            <a:ext cx="7305675" cy="4667250"/>
          </a:xfrm>
          <a:prstGeom prst="rect">
            <a:avLst/>
          </a:prstGeom>
        </p:spPr>
      </p:pic>
    </p:spTree>
    <p:extLst>
      <p:ext uri="{BB962C8B-B14F-4D97-AF65-F5344CB8AC3E}">
        <p14:creationId xmlns:p14="http://schemas.microsoft.com/office/powerpoint/2010/main" val="4424291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a:solidFill>
                  <a:srgbClr val="333333"/>
                </a:solidFill>
                <a:latin typeface="ヒラギノ角ゴ Pro W3"/>
              </a:rPr>
              <a:t>LACOSTE </a:t>
            </a:r>
            <a:r>
              <a:rPr lang="ja-JP" altLang="en-US" dirty="0">
                <a:solidFill>
                  <a:srgbClr val="333333"/>
                </a:solidFill>
                <a:latin typeface="ヒラギノ角ゴ Pro W3"/>
              </a:rPr>
              <a:t>ラコステ</a:t>
            </a:r>
            <a:endParaRPr lang="en-US" altLang="ja-JP" dirty="0">
              <a:solidFill>
                <a:srgbClr val="333333"/>
              </a:solidFill>
              <a:latin typeface="ヒラギノ角ゴ Pro W3"/>
            </a:endParaRPr>
          </a:p>
        </p:txBody>
      </p:sp>
      <p:pic>
        <p:nvPicPr>
          <p:cNvPr id="4" name="図 3">
            <a:extLst>
              <a:ext uri="{FF2B5EF4-FFF2-40B4-BE49-F238E27FC236}">
                <a16:creationId xmlns:a16="http://schemas.microsoft.com/office/drawing/2014/main" id="{25C90BF0-FFC3-4865-8CFC-855F3F3AA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11" y="808323"/>
            <a:ext cx="6429375" cy="3886200"/>
          </a:xfrm>
          <a:prstGeom prst="rect">
            <a:avLst/>
          </a:prstGeom>
        </p:spPr>
      </p:pic>
      <p:pic>
        <p:nvPicPr>
          <p:cNvPr id="5" name="図 4">
            <a:extLst>
              <a:ext uri="{FF2B5EF4-FFF2-40B4-BE49-F238E27FC236}">
                <a16:creationId xmlns:a16="http://schemas.microsoft.com/office/drawing/2014/main" id="{6BC15F1A-9EF6-6108-E576-238181C3A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430" y="808323"/>
            <a:ext cx="3600000" cy="4963200"/>
          </a:xfrm>
          <a:prstGeom prst="rect">
            <a:avLst/>
          </a:prstGeom>
        </p:spPr>
      </p:pic>
    </p:spTree>
    <p:extLst>
      <p:ext uri="{BB962C8B-B14F-4D97-AF65-F5344CB8AC3E}">
        <p14:creationId xmlns:p14="http://schemas.microsoft.com/office/powerpoint/2010/main" val="24551006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ヨウジヤマモト　ロゴ</a:t>
            </a:r>
            <a:endParaRPr lang="en-US" altLang="ja-JP" dirty="0">
              <a:solidFill>
                <a:srgbClr val="333333"/>
              </a:solidFill>
              <a:latin typeface="ヒラギノ角ゴ Pro W3"/>
            </a:endParaRPr>
          </a:p>
        </p:txBody>
      </p:sp>
      <p:pic>
        <p:nvPicPr>
          <p:cNvPr id="4" name="図 3">
            <a:extLst>
              <a:ext uri="{FF2B5EF4-FFF2-40B4-BE49-F238E27FC236}">
                <a16:creationId xmlns:a16="http://schemas.microsoft.com/office/drawing/2014/main" id="{FC364DFE-2910-4DF0-B125-EBC53756C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06" y="716308"/>
            <a:ext cx="7821465" cy="5291391"/>
          </a:xfrm>
          <a:prstGeom prst="rect">
            <a:avLst/>
          </a:prstGeom>
        </p:spPr>
      </p:pic>
    </p:spTree>
    <p:extLst>
      <p:ext uri="{BB962C8B-B14F-4D97-AF65-F5344CB8AC3E}">
        <p14:creationId xmlns:p14="http://schemas.microsoft.com/office/powerpoint/2010/main" val="2391944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83223" y="164716"/>
            <a:ext cx="3169327" cy="958896"/>
          </a:xfrm>
        </p:spPr>
        <p:txBody>
          <a:bodyPr>
            <a:normAutofit/>
          </a:bodyPr>
          <a:lstStyle/>
          <a:p>
            <a:r>
              <a:rPr kumimoji="1" lang="en-US" altLang="ja-JP" dirty="0"/>
              <a:t>GUCCI</a:t>
            </a:r>
          </a:p>
          <a:p>
            <a:r>
              <a:rPr lang="ja-JP" altLang="en-US" dirty="0"/>
              <a:t>柄：</a:t>
            </a:r>
            <a:r>
              <a:rPr lang="en-US" altLang="ja-JP" dirty="0"/>
              <a:t>GG</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8" name="図 7">
            <a:extLst>
              <a:ext uri="{FF2B5EF4-FFF2-40B4-BE49-F238E27FC236}">
                <a16:creationId xmlns:a16="http://schemas.microsoft.com/office/drawing/2014/main" id="{FAD8E51C-DA05-40A3-801D-0780CC8B1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83" y="1488047"/>
            <a:ext cx="4755614" cy="3360254"/>
          </a:xfrm>
          <a:prstGeom prst="rect">
            <a:avLst/>
          </a:prstGeom>
        </p:spPr>
      </p:pic>
      <p:pic>
        <p:nvPicPr>
          <p:cNvPr id="4" name="図 3">
            <a:extLst>
              <a:ext uri="{FF2B5EF4-FFF2-40B4-BE49-F238E27FC236}">
                <a16:creationId xmlns:a16="http://schemas.microsoft.com/office/drawing/2014/main" id="{CC940BE4-8524-420D-A508-B11581FC4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360" y="1734585"/>
            <a:ext cx="4904412" cy="3937345"/>
          </a:xfrm>
          <a:prstGeom prst="rect">
            <a:avLst/>
          </a:prstGeom>
        </p:spPr>
      </p:pic>
    </p:spTree>
    <p:extLst>
      <p:ext uri="{BB962C8B-B14F-4D97-AF65-F5344CB8AC3E}">
        <p14:creationId xmlns:p14="http://schemas.microsoft.com/office/powerpoint/2010/main" val="24295012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ja-JP" altLang="en-US" b="0" i="0" dirty="0">
                <a:solidFill>
                  <a:srgbClr val="000000"/>
                </a:solidFill>
                <a:effectLst/>
                <a:latin typeface="Arial" panose="020B0604020202020204" pitchFamily="34" charset="0"/>
              </a:rPr>
              <a:t>モンクレール　</a:t>
            </a:r>
            <a:r>
              <a:rPr lang="en-US" altLang="ja-JP" b="0" i="0" dirty="0">
                <a:solidFill>
                  <a:srgbClr val="000000"/>
                </a:solidFill>
                <a:effectLst/>
                <a:latin typeface="Arial" panose="020B0604020202020204" pitchFamily="34" charset="0"/>
              </a:rPr>
              <a:t>MONCLER</a:t>
            </a:r>
            <a:endParaRPr lang="ja-JP" altLang="en-US" b="0" i="0" dirty="0">
              <a:solidFill>
                <a:srgbClr val="000000"/>
              </a:solidFill>
              <a:effectLst/>
              <a:latin typeface="Arial" panose="020B0604020202020204" pitchFamily="34" charset="0"/>
            </a:endParaRPr>
          </a:p>
        </p:txBody>
      </p:sp>
      <p:pic>
        <p:nvPicPr>
          <p:cNvPr id="5" name="図 4">
            <a:extLst>
              <a:ext uri="{FF2B5EF4-FFF2-40B4-BE49-F238E27FC236}">
                <a16:creationId xmlns:a16="http://schemas.microsoft.com/office/drawing/2014/main" id="{878AA345-F527-4D04-8E0D-95CDDB747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723" y="530662"/>
            <a:ext cx="8212903" cy="5796676"/>
          </a:xfrm>
          <a:prstGeom prst="rect">
            <a:avLst/>
          </a:prstGeom>
        </p:spPr>
      </p:pic>
    </p:spTree>
    <p:extLst>
      <p:ext uri="{BB962C8B-B14F-4D97-AF65-F5344CB8AC3E}">
        <p14:creationId xmlns:p14="http://schemas.microsoft.com/office/powerpoint/2010/main" val="4671301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ja-JP" altLang="en-US" b="0" i="0" dirty="0">
                <a:solidFill>
                  <a:srgbClr val="000000"/>
                </a:solidFill>
                <a:effectLst/>
                <a:latin typeface="Arial" panose="020B0604020202020204" pitchFamily="34" charset="0"/>
              </a:rPr>
              <a:t>アルマーニ</a:t>
            </a:r>
          </a:p>
        </p:txBody>
      </p:sp>
      <p:pic>
        <p:nvPicPr>
          <p:cNvPr id="4" name="図 3">
            <a:extLst>
              <a:ext uri="{FF2B5EF4-FFF2-40B4-BE49-F238E27FC236}">
                <a16:creationId xmlns:a16="http://schemas.microsoft.com/office/drawing/2014/main" id="{3EF6AC99-44B3-419B-975F-8D992CF0C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066" y="612477"/>
            <a:ext cx="7873592" cy="5338943"/>
          </a:xfrm>
          <a:prstGeom prst="rect">
            <a:avLst/>
          </a:prstGeom>
        </p:spPr>
      </p:pic>
    </p:spTree>
    <p:extLst>
      <p:ext uri="{BB962C8B-B14F-4D97-AF65-F5344CB8AC3E}">
        <p14:creationId xmlns:p14="http://schemas.microsoft.com/office/powerpoint/2010/main" val="23421705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ja-JP" altLang="en-US" b="0" i="0" dirty="0">
                <a:solidFill>
                  <a:srgbClr val="000000"/>
                </a:solidFill>
                <a:effectLst/>
                <a:latin typeface="Arial" panose="020B0604020202020204" pitchFamily="34" charset="0"/>
              </a:rPr>
              <a:t>エンポリオアルマーニ</a:t>
            </a:r>
          </a:p>
        </p:txBody>
      </p:sp>
      <p:pic>
        <p:nvPicPr>
          <p:cNvPr id="5" name="図 4">
            <a:extLst>
              <a:ext uri="{FF2B5EF4-FFF2-40B4-BE49-F238E27FC236}">
                <a16:creationId xmlns:a16="http://schemas.microsoft.com/office/drawing/2014/main" id="{6E185061-A7AE-4FE0-B6E0-8FED1D950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041" y="905833"/>
            <a:ext cx="7316400" cy="4306417"/>
          </a:xfrm>
          <a:prstGeom prst="rect">
            <a:avLst/>
          </a:prstGeom>
        </p:spPr>
      </p:pic>
    </p:spTree>
    <p:extLst>
      <p:ext uri="{BB962C8B-B14F-4D97-AF65-F5344CB8AC3E}">
        <p14:creationId xmlns:p14="http://schemas.microsoft.com/office/powerpoint/2010/main" val="36356547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en-US" altLang="ja-JP" i="0" dirty="0">
                <a:solidFill>
                  <a:srgbClr val="000000"/>
                </a:solidFill>
                <a:effectLst/>
                <a:latin typeface="Arial" panose="020B0604020202020204" pitchFamily="34" charset="0"/>
              </a:rPr>
              <a:t>POLO RALPH LAUREN</a:t>
            </a:r>
          </a:p>
          <a:p>
            <a:pPr algn="l"/>
            <a:r>
              <a:rPr lang="ja-JP" altLang="en-US" i="0" dirty="0">
                <a:solidFill>
                  <a:srgbClr val="000000"/>
                </a:solidFill>
                <a:effectLst/>
                <a:latin typeface="Arial" panose="020B0604020202020204" pitchFamily="34" charset="0"/>
              </a:rPr>
              <a:t>ポロラルフローレン</a:t>
            </a:r>
          </a:p>
        </p:txBody>
      </p:sp>
      <p:pic>
        <p:nvPicPr>
          <p:cNvPr id="5" name="図 4">
            <a:extLst>
              <a:ext uri="{FF2B5EF4-FFF2-40B4-BE49-F238E27FC236}">
                <a16:creationId xmlns:a16="http://schemas.microsoft.com/office/drawing/2014/main" id="{39C45D5D-329E-464E-A40F-26DAC0D99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46" y="1074142"/>
            <a:ext cx="5928253" cy="4063602"/>
          </a:xfrm>
          <a:prstGeom prst="rect">
            <a:avLst/>
          </a:prstGeom>
        </p:spPr>
      </p:pic>
      <p:pic>
        <p:nvPicPr>
          <p:cNvPr id="4" name="図 3">
            <a:extLst>
              <a:ext uri="{FF2B5EF4-FFF2-40B4-BE49-F238E27FC236}">
                <a16:creationId xmlns:a16="http://schemas.microsoft.com/office/drawing/2014/main" id="{1D552DAF-D962-47BF-BE91-40C2039BC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074142"/>
            <a:ext cx="5307964" cy="3997818"/>
          </a:xfrm>
          <a:prstGeom prst="rect">
            <a:avLst/>
          </a:prstGeom>
        </p:spPr>
      </p:pic>
    </p:spTree>
    <p:extLst>
      <p:ext uri="{BB962C8B-B14F-4D97-AF65-F5344CB8AC3E}">
        <p14:creationId xmlns:p14="http://schemas.microsoft.com/office/powerpoint/2010/main" val="26952527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en-US" altLang="ja-JP" i="0" dirty="0">
                <a:solidFill>
                  <a:srgbClr val="000000"/>
                </a:solidFill>
                <a:effectLst/>
                <a:latin typeface="Arial" panose="020B0604020202020204" pitchFamily="34" charset="0"/>
              </a:rPr>
              <a:t>POLO RALPH LAUREN</a:t>
            </a:r>
          </a:p>
          <a:p>
            <a:pPr algn="l"/>
            <a:r>
              <a:rPr lang="ja-JP" altLang="en-US" i="0" dirty="0">
                <a:solidFill>
                  <a:srgbClr val="000000"/>
                </a:solidFill>
                <a:effectLst/>
                <a:latin typeface="Arial" panose="020B0604020202020204" pitchFamily="34" charset="0"/>
              </a:rPr>
              <a:t>ポロラルフローレン</a:t>
            </a:r>
          </a:p>
        </p:txBody>
      </p:sp>
      <p:pic>
        <p:nvPicPr>
          <p:cNvPr id="6" name="図 5">
            <a:extLst>
              <a:ext uri="{FF2B5EF4-FFF2-40B4-BE49-F238E27FC236}">
                <a16:creationId xmlns:a16="http://schemas.microsoft.com/office/drawing/2014/main" id="{0532C418-C49C-415A-8EF5-7D36B0C2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109" y="1194858"/>
            <a:ext cx="5779318" cy="4296266"/>
          </a:xfrm>
          <a:prstGeom prst="rect">
            <a:avLst/>
          </a:prstGeom>
        </p:spPr>
      </p:pic>
      <p:pic>
        <p:nvPicPr>
          <p:cNvPr id="4" name="図 3">
            <a:extLst>
              <a:ext uri="{FF2B5EF4-FFF2-40B4-BE49-F238E27FC236}">
                <a16:creationId xmlns:a16="http://schemas.microsoft.com/office/drawing/2014/main" id="{B0343EA4-319B-4861-80EA-98B70C674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427" y="1243012"/>
            <a:ext cx="5778000" cy="3678366"/>
          </a:xfrm>
          <a:prstGeom prst="rect">
            <a:avLst/>
          </a:prstGeom>
        </p:spPr>
      </p:pic>
    </p:spTree>
    <p:extLst>
      <p:ext uri="{BB962C8B-B14F-4D97-AF65-F5344CB8AC3E}">
        <p14:creationId xmlns:p14="http://schemas.microsoft.com/office/powerpoint/2010/main" val="26526459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en-US" altLang="ja-JP" i="0" dirty="0">
                <a:solidFill>
                  <a:srgbClr val="000000"/>
                </a:solidFill>
                <a:effectLst/>
                <a:latin typeface="Arial" panose="020B0604020202020204" pitchFamily="34" charset="0"/>
              </a:rPr>
              <a:t>POLO RALPH LAUREN</a:t>
            </a:r>
          </a:p>
          <a:p>
            <a:pPr algn="l"/>
            <a:r>
              <a:rPr lang="ja-JP" altLang="en-US" i="0" dirty="0">
                <a:solidFill>
                  <a:srgbClr val="000000"/>
                </a:solidFill>
                <a:effectLst/>
                <a:latin typeface="Arial" panose="020B0604020202020204" pitchFamily="34" charset="0"/>
              </a:rPr>
              <a:t>ポロラルフローレン</a:t>
            </a:r>
          </a:p>
        </p:txBody>
      </p:sp>
      <p:pic>
        <p:nvPicPr>
          <p:cNvPr id="5" name="図 4">
            <a:extLst>
              <a:ext uri="{FF2B5EF4-FFF2-40B4-BE49-F238E27FC236}">
                <a16:creationId xmlns:a16="http://schemas.microsoft.com/office/drawing/2014/main" id="{4FECABC8-EE66-4BF0-A70F-DFF118769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1" y="1471968"/>
            <a:ext cx="5752628" cy="3509465"/>
          </a:xfrm>
          <a:prstGeom prst="rect">
            <a:avLst/>
          </a:prstGeom>
        </p:spPr>
      </p:pic>
      <p:pic>
        <p:nvPicPr>
          <p:cNvPr id="4" name="図 3">
            <a:extLst>
              <a:ext uri="{FF2B5EF4-FFF2-40B4-BE49-F238E27FC236}">
                <a16:creationId xmlns:a16="http://schemas.microsoft.com/office/drawing/2014/main" id="{6B63C727-1CC0-479A-B202-3ABE8149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709" y="1471968"/>
            <a:ext cx="5645993" cy="3605071"/>
          </a:xfrm>
          <a:prstGeom prst="rect">
            <a:avLst/>
          </a:prstGeom>
        </p:spPr>
      </p:pic>
    </p:spTree>
    <p:extLst>
      <p:ext uri="{BB962C8B-B14F-4D97-AF65-F5344CB8AC3E}">
        <p14:creationId xmlns:p14="http://schemas.microsoft.com/office/powerpoint/2010/main" val="34735465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en-US" altLang="ja-JP" i="0" dirty="0">
                <a:solidFill>
                  <a:srgbClr val="000000"/>
                </a:solidFill>
                <a:effectLst/>
                <a:latin typeface="Arial" panose="020B0604020202020204" pitchFamily="34" charset="0"/>
              </a:rPr>
              <a:t>POLO RALPH LAUREN</a:t>
            </a:r>
          </a:p>
          <a:p>
            <a:pPr algn="l"/>
            <a:r>
              <a:rPr lang="ja-JP" altLang="en-US" i="0" dirty="0">
                <a:solidFill>
                  <a:srgbClr val="000000"/>
                </a:solidFill>
                <a:effectLst/>
                <a:latin typeface="Arial" panose="020B0604020202020204" pitchFamily="34" charset="0"/>
              </a:rPr>
              <a:t>ポロラルフローレン</a:t>
            </a:r>
          </a:p>
        </p:txBody>
      </p:sp>
      <p:pic>
        <p:nvPicPr>
          <p:cNvPr id="6" name="図 5">
            <a:extLst>
              <a:ext uri="{FF2B5EF4-FFF2-40B4-BE49-F238E27FC236}">
                <a16:creationId xmlns:a16="http://schemas.microsoft.com/office/drawing/2014/main" id="{8657206C-FAE8-4994-96BC-5A58FC85E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33" y="1367833"/>
            <a:ext cx="5984667" cy="3640896"/>
          </a:xfrm>
          <a:prstGeom prst="rect">
            <a:avLst/>
          </a:prstGeom>
        </p:spPr>
      </p:pic>
      <p:pic>
        <p:nvPicPr>
          <p:cNvPr id="4" name="図 3">
            <a:extLst>
              <a:ext uri="{FF2B5EF4-FFF2-40B4-BE49-F238E27FC236}">
                <a16:creationId xmlns:a16="http://schemas.microsoft.com/office/drawing/2014/main" id="{F1016059-C7FA-4D2B-A39F-474CDCB62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1367832"/>
            <a:ext cx="5682019" cy="4439551"/>
          </a:xfrm>
          <a:prstGeom prst="rect">
            <a:avLst/>
          </a:prstGeom>
        </p:spPr>
      </p:pic>
    </p:spTree>
    <p:extLst>
      <p:ext uri="{BB962C8B-B14F-4D97-AF65-F5344CB8AC3E}">
        <p14:creationId xmlns:p14="http://schemas.microsoft.com/office/powerpoint/2010/main" val="246797032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en-US" altLang="ja-JP" i="0" dirty="0">
                <a:solidFill>
                  <a:srgbClr val="000000"/>
                </a:solidFill>
                <a:effectLst/>
                <a:latin typeface="Arial" panose="020B0604020202020204" pitchFamily="34" charset="0"/>
              </a:rPr>
              <a:t>POLO RALPH LAUREN</a:t>
            </a:r>
          </a:p>
          <a:p>
            <a:pPr algn="l"/>
            <a:r>
              <a:rPr lang="ja-JP" altLang="en-US" i="0" dirty="0">
                <a:solidFill>
                  <a:srgbClr val="000000"/>
                </a:solidFill>
                <a:effectLst/>
                <a:latin typeface="Arial" panose="020B0604020202020204" pitchFamily="34" charset="0"/>
              </a:rPr>
              <a:t>ポロラルフローレン</a:t>
            </a:r>
          </a:p>
        </p:txBody>
      </p:sp>
      <p:pic>
        <p:nvPicPr>
          <p:cNvPr id="5" name="図 4">
            <a:extLst>
              <a:ext uri="{FF2B5EF4-FFF2-40B4-BE49-F238E27FC236}">
                <a16:creationId xmlns:a16="http://schemas.microsoft.com/office/drawing/2014/main" id="{25681E7D-47A3-427E-8B01-421646432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25" y="955343"/>
            <a:ext cx="5400000" cy="5616000"/>
          </a:xfrm>
          <a:prstGeom prst="rect">
            <a:avLst/>
          </a:prstGeom>
        </p:spPr>
      </p:pic>
      <p:pic>
        <p:nvPicPr>
          <p:cNvPr id="4" name="図 3">
            <a:extLst>
              <a:ext uri="{FF2B5EF4-FFF2-40B4-BE49-F238E27FC236}">
                <a16:creationId xmlns:a16="http://schemas.microsoft.com/office/drawing/2014/main" id="{C1594EF0-037F-4935-BA86-3A8834935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718" y="958708"/>
            <a:ext cx="4320000" cy="5748480"/>
          </a:xfrm>
          <a:prstGeom prst="rect">
            <a:avLst/>
          </a:prstGeom>
        </p:spPr>
      </p:pic>
    </p:spTree>
    <p:extLst>
      <p:ext uri="{BB962C8B-B14F-4D97-AF65-F5344CB8AC3E}">
        <p14:creationId xmlns:p14="http://schemas.microsoft.com/office/powerpoint/2010/main" val="13918775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20367" y="150812"/>
            <a:ext cx="4196801" cy="923330"/>
          </a:xfrm>
        </p:spPr>
        <p:txBody>
          <a:bodyPr>
            <a:normAutofit/>
          </a:bodyPr>
          <a:lstStyle/>
          <a:p>
            <a:pPr algn="l"/>
            <a:r>
              <a:rPr lang="ja-JP" altLang="en-US" i="0" dirty="0">
                <a:solidFill>
                  <a:srgbClr val="000000"/>
                </a:solidFill>
                <a:effectLst/>
                <a:latin typeface="Arial" panose="020B0604020202020204" pitchFamily="34" charset="0"/>
              </a:rPr>
              <a:t>オーワイ</a:t>
            </a:r>
            <a:endParaRPr lang="en-US" altLang="ja-JP" i="0" dirty="0">
              <a:solidFill>
                <a:srgbClr val="000000"/>
              </a:solidFill>
              <a:effectLst/>
              <a:latin typeface="Arial" panose="020B0604020202020204" pitchFamily="34" charset="0"/>
            </a:endParaRPr>
          </a:p>
          <a:p>
            <a:pPr algn="l"/>
            <a:r>
              <a:rPr lang="en-US" altLang="ja-JP" dirty="0">
                <a:solidFill>
                  <a:srgbClr val="000000"/>
                </a:solidFill>
                <a:latin typeface="Arial" panose="020B0604020202020204" pitchFamily="34" charset="0"/>
              </a:rPr>
              <a:t>OY</a:t>
            </a:r>
            <a:endParaRPr lang="ja-JP" altLang="en-US" i="0" dirty="0">
              <a:solidFill>
                <a:srgbClr val="000000"/>
              </a:solidFill>
              <a:effectLst/>
              <a:latin typeface="Arial" panose="020B0604020202020204" pitchFamily="34" charset="0"/>
            </a:endParaRPr>
          </a:p>
        </p:txBody>
      </p:sp>
      <p:pic>
        <p:nvPicPr>
          <p:cNvPr id="4" name="図 3">
            <a:extLst>
              <a:ext uri="{FF2B5EF4-FFF2-40B4-BE49-F238E27FC236}">
                <a16:creationId xmlns:a16="http://schemas.microsoft.com/office/drawing/2014/main" id="{258CA1EB-4F9A-4B23-A956-10CD96CCE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9" y="261342"/>
            <a:ext cx="4320000" cy="2831392"/>
          </a:xfrm>
          <a:prstGeom prst="rect">
            <a:avLst/>
          </a:prstGeom>
        </p:spPr>
      </p:pic>
      <p:pic>
        <p:nvPicPr>
          <p:cNvPr id="5" name="図 4">
            <a:extLst>
              <a:ext uri="{FF2B5EF4-FFF2-40B4-BE49-F238E27FC236}">
                <a16:creationId xmlns:a16="http://schemas.microsoft.com/office/drawing/2014/main" id="{35524261-6AA5-4655-9EE5-5A69A7CDA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021" y="150812"/>
            <a:ext cx="5183594" cy="3145738"/>
          </a:xfrm>
          <a:prstGeom prst="rect">
            <a:avLst/>
          </a:prstGeom>
        </p:spPr>
      </p:pic>
      <p:pic>
        <p:nvPicPr>
          <p:cNvPr id="6" name="図 5">
            <a:extLst>
              <a:ext uri="{FF2B5EF4-FFF2-40B4-BE49-F238E27FC236}">
                <a16:creationId xmlns:a16="http://schemas.microsoft.com/office/drawing/2014/main" id="{5B37D6E5-6EF2-4FA5-156F-B71D141E8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650" y="3429000"/>
            <a:ext cx="4680000" cy="3084545"/>
          </a:xfrm>
          <a:prstGeom prst="rect">
            <a:avLst/>
          </a:prstGeom>
        </p:spPr>
      </p:pic>
    </p:spTree>
    <p:extLst>
      <p:ext uri="{BB962C8B-B14F-4D97-AF65-F5344CB8AC3E}">
        <p14:creationId xmlns:p14="http://schemas.microsoft.com/office/powerpoint/2010/main" val="31292129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en-US" altLang="ja-JP" i="0" dirty="0">
                <a:solidFill>
                  <a:srgbClr val="000000"/>
                </a:solidFill>
                <a:effectLst/>
                <a:latin typeface="Arial" panose="020B0604020202020204" pitchFamily="34" charset="0"/>
              </a:rPr>
              <a:t>PIZZA OF DEATH</a:t>
            </a:r>
          </a:p>
          <a:p>
            <a:pPr algn="l"/>
            <a:r>
              <a:rPr lang="ja-JP" altLang="en-US" b="0" i="0" dirty="0">
                <a:effectLst/>
                <a:latin typeface="arial" panose="020B0604020202020204" pitchFamily="34" charset="0"/>
              </a:rPr>
              <a:t>ピザ・オブ・デス</a:t>
            </a:r>
            <a:endParaRPr lang="ja-JP" altLang="en-US" i="0" dirty="0">
              <a:effectLst/>
              <a:latin typeface="Arial" panose="020B0604020202020204" pitchFamily="34" charset="0"/>
            </a:endParaRPr>
          </a:p>
        </p:txBody>
      </p:sp>
      <p:pic>
        <p:nvPicPr>
          <p:cNvPr id="5" name="図 4">
            <a:extLst>
              <a:ext uri="{FF2B5EF4-FFF2-40B4-BE49-F238E27FC236}">
                <a16:creationId xmlns:a16="http://schemas.microsoft.com/office/drawing/2014/main" id="{2390006A-46E4-454D-9E0B-086843F8E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261" y="1223962"/>
            <a:ext cx="7491979" cy="4920264"/>
          </a:xfrm>
          <a:prstGeom prst="rect">
            <a:avLst/>
          </a:prstGeom>
        </p:spPr>
      </p:pic>
    </p:spTree>
    <p:extLst>
      <p:ext uri="{BB962C8B-B14F-4D97-AF65-F5344CB8AC3E}">
        <p14:creationId xmlns:p14="http://schemas.microsoft.com/office/powerpoint/2010/main" val="3082756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83223" y="164716"/>
            <a:ext cx="3169327" cy="958896"/>
          </a:xfrm>
        </p:spPr>
        <p:txBody>
          <a:bodyPr>
            <a:normAutofit/>
          </a:bodyPr>
          <a:lstStyle/>
          <a:p>
            <a:r>
              <a:rPr kumimoji="1" lang="en-US" altLang="ja-JP" dirty="0"/>
              <a:t>GUCCI</a:t>
            </a:r>
          </a:p>
          <a:p>
            <a:r>
              <a:rPr lang="ja-JP" altLang="en-US" dirty="0"/>
              <a:t>柄：</a:t>
            </a:r>
            <a:r>
              <a:rPr lang="en-US" altLang="ja-JP" dirty="0"/>
              <a:t>GG</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1360E197-9EEB-4139-A33C-AA4BC26C3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76" y="408372"/>
            <a:ext cx="4320000" cy="3041956"/>
          </a:xfrm>
          <a:prstGeom prst="rect">
            <a:avLst/>
          </a:prstGeom>
        </p:spPr>
      </p:pic>
      <p:pic>
        <p:nvPicPr>
          <p:cNvPr id="4" name="図 3">
            <a:extLst>
              <a:ext uri="{FF2B5EF4-FFF2-40B4-BE49-F238E27FC236}">
                <a16:creationId xmlns:a16="http://schemas.microsoft.com/office/drawing/2014/main" id="{CFC8D2B5-432D-4F1B-B7F6-462B1544D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256" y="164716"/>
            <a:ext cx="4680000" cy="2814019"/>
          </a:xfrm>
          <a:prstGeom prst="rect">
            <a:avLst/>
          </a:prstGeom>
        </p:spPr>
      </p:pic>
      <p:pic>
        <p:nvPicPr>
          <p:cNvPr id="6" name="図 5">
            <a:extLst>
              <a:ext uri="{FF2B5EF4-FFF2-40B4-BE49-F238E27FC236}">
                <a16:creationId xmlns:a16="http://schemas.microsoft.com/office/drawing/2014/main" id="{7D86BCAD-EFAA-58EF-D61E-22A1723D6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0278" y="3234856"/>
            <a:ext cx="5400000" cy="3458428"/>
          </a:xfrm>
          <a:prstGeom prst="rect">
            <a:avLst/>
          </a:prstGeom>
        </p:spPr>
      </p:pic>
    </p:spTree>
    <p:extLst>
      <p:ext uri="{BB962C8B-B14F-4D97-AF65-F5344CB8AC3E}">
        <p14:creationId xmlns:p14="http://schemas.microsoft.com/office/powerpoint/2010/main" val="21104322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en-US" altLang="ja-JP" i="0" dirty="0">
                <a:solidFill>
                  <a:srgbClr val="000000"/>
                </a:solidFill>
                <a:effectLst/>
                <a:latin typeface="Arial" panose="020B0604020202020204" pitchFamily="34" charset="0"/>
              </a:rPr>
              <a:t>HIROFU</a:t>
            </a:r>
          </a:p>
          <a:p>
            <a:pPr algn="l"/>
            <a:r>
              <a:rPr lang="ja-JP" altLang="en-US" dirty="0">
                <a:solidFill>
                  <a:srgbClr val="000000"/>
                </a:solidFill>
                <a:latin typeface="Arial" panose="020B0604020202020204" pitchFamily="34" charset="0"/>
              </a:rPr>
              <a:t>ヒロフ</a:t>
            </a:r>
            <a:endParaRPr lang="en-US" altLang="ja-JP" i="0" dirty="0">
              <a:solidFill>
                <a:srgbClr val="000000"/>
              </a:solidFill>
              <a:effectLst/>
              <a:latin typeface="Arial" panose="020B0604020202020204" pitchFamily="34" charset="0"/>
            </a:endParaRPr>
          </a:p>
          <a:p>
            <a:pPr algn="l"/>
            <a:endParaRPr lang="ja-JP" altLang="en-US" i="0" dirty="0">
              <a:effectLst/>
              <a:latin typeface="Arial" panose="020B0604020202020204" pitchFamily="34" charset="0"/>
            </a:endParaRPr>
          </a:p>
        </p:txBody>
      </p:sp>
      <p:pic>
        <p:nvPicPr>
          <p:cNvPr id="4" name="図 3">
            <a:extLst>
              <a:ext uri="{FF2B5EF4-FFF2-40B4-BE49-F238E27FC236}">
                <a16:creationId xmlns:a16="http://schemas.microsoft.com/office/drawing/2014/main" id="{683FD215-D8B4-43BA-A15C-212BE9ED0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538" y="1074142"/>
            <a:ext cx="6537954" cy="4897155"/>
          </a:xfrm>
          <a:prstGeom prst="rect">
            <a:avLst/>
          </a:prstGeom>
        </p:spPr>
      </p:pic>
    </p:spTree>
    <p:extLst>
      <p:ext uri="{BB962C8B-B14F-4D97-AF65-F5344CB8AC3E}">
        <p14:creationId xmlns:p14="http://schemas.microsoft.com/office/powerpoint/2010/main" val="35102737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633831" y="131077"/>
            <a:ext cx="4196801" cy="923330"/>
          </a:xfrm>
        </p:spPr>
        <p:txBody>
          <a:bodyPr>
            <a:normAutofit/>
          </a:bodyPr>
          <a:lstStyle/>
          <a:p>
            <a:r>
              <a:rPr lang="en-US" altLang="ja-JP" b="0" i="0" dirty="0" err="1">
                <a:effectLst/>
                <a:latin typeface="Google Sans Medium"/>
              </a:rPr>
              <a:t>Felisi</a:t>
            </a:r>
            <a:r>
              <a:rPr lang="en-US" altLang="ja-JP" b="0" i="0" dirty="0">
                <a:effectLst/>
                <a:latin typeface="Google Sans Medium"/>
              </a:rPr>
              <a:t> </a:t>
            </a:r>
          </a:p>
          <a:p>
            <a:r>
              <a:rPr lang="ja-JP" altLang="en-US" dirty="0">
                <a:latin typeface="Google Sans Medium"/>
              </a:rPr>
              <a:t>フェリージ</a:t>
            </a:r>
            <a:endParaRPr lang="ja-JP" altLang="en-US" i="0" dirty="0">
              <a:effectLst/>
              <a:latin typeface="Arial" panose="020B0604020202020204" pitchFamily="34" charset="0"/>
            </a:endParaRPr>
          </a:p>
        </p:txBody>
      </p:sp>
      <p:pic>
        <p:nvPicPr>
          <p:cNvPr id="5" name="図 4">
            <a:extLst>
              <a:ext uri="{FF2B5EF4-FFF2-40B4-BE49-F238E27FC236}">
                <a16:creationId xmlns:a16="http://schemas.microsoft.com/office/drawing/2014/main" id="{A27BD9C0-5E43-438F-A18D-1EBDB17CE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72" y="1390651"/>
            <a:ext cx="5760000" cy="3609487"/>
          </a:xfrm>
          <a:prstGeom prst="rect">
            <a:avLst/>
          </a:prstGeom>
        </p:spPr>
      </p:pic>
      <p:pic>
        <p:nvPicPr>
          <p:cNvPr id="4" name="図 3">
            <a:extLst>
              <a:ext uri="{FF2B5EF4-FFF2-40B4-BE49-F238E27FC236}">
                <a16:creationId xmlns:a16="http://schemas.microsoft.com/office/drawing/2014/main" id="{9331F2BE-99C0-341C-BBED-5BA04E9F2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530" y="1118330"/>
            <a:ext cx="5040000" cy="5026560"/>
          </a:xfrm>
          <a:prstGeom prst="rect">
            <a:avLst/>
          </a:prstGeom>
        </p:spPr>
      </p:pic>
    </p:spTree>
    <p:extLst>
      <p:ext uri="{BB962C8B-B14F-4D97-AF65-F5344CB8AC3E}">
        <p14:creationId xmlns:p14="http://schemas.microsoft.com/office/powerpoint/2010/main" val="26697991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en-US" altLang="ja-JP" b="0" i="0" dirty="0">
                <a:effectLst/>
                <a:latin typeface="Google Sans Medium"/>
              </a:rPr>
              <a:t>Theory</a:t>
            </a:r>
          </a:p>
          <a:p>
            <a:pPr algn="l"/>
            <a:r>
              <a:rPr lang="ja-JP" altLang="en-US" dirty="0">
                <a:latin typeface="Google Sans Medium"/>
              </a:rPr>
              <a:t>セオリー</a:t>
            </a:r>
            <a:endParaRPr lang="ja-JP" altLang="en-US" i="0" dirty="0">
              <a:effectLst/>
              <a:latin typeface="Arial" panose="020B0604020202020204" pitchFamily="34" charset="0"/>
            </a:endParaRPr>
          </a:p>
        </p:txBody>
      </p:sp>
      <p:pic>
        <p:nvPicPr>
          <p:cNvPr id="4" name="図 3">
            <a:extLst>
              <a:ext uri="{FF2B5EF4-FFF2-40B4-BE49-F238E27FC236}">
                <a16:creationId xmlns:a16="http://schemas.microsoft.com/office/drawing/2014/main" id="{3F25A8D4-B120-451F-996E-7A881C02F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59" y="1074142"/>
            <a:ext cx="4928434" cy="4320923"/>
          </a:xfrm>
          <a:prstGeom prst="rect">
            <a:avLst/>
          </a:prstGeom>
        </p:spPr>
      </p:pic>
      <p:pic>
        <p:nvPicPr>
          <p:cNvPr id="5" name="図 4">
            <a:extLst>
              <a:ext uri="{FF2B5EF4-FFF2-40B4-BE49-F238E27FC236}">
                <a16:creationId xmlns:a16="http://schemas.microsoft.com/office/drawing/2014/main" id="{FCA03FA0-7F5A-4C1C-B7B9-F64C7805D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793" y="1074142"/>
            <a:ext cx="3600000" cy="3955200"/>
          </a:xfrm>
          <a:prstGeom prst="rect">
            <a:avLst/>
          </a:prstGeom>
        </p:spPr>
      </p:pic>
    </p:spTree>
    <p:extLst>
      <p:ext uri="{BB962C8B-B14F-4D97-AF65-F5344CB8AC3E}">
        <p14:creationId xmlns:p14="http://schemas.microsoft.com/office/powerpoint/2010/main" val="19278227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ja-JP" altLang="en-US" i="0" dirty="0">
                <a:effectLst/>
                <a:latin typeface="Arial" panose="020B0604020202020204" pitchFamily="34" charset="0"/>
              </a:rPr>
              <a:t>リーバイス</a:t>
            </a:r>
            <a:endParaRPr lang="en-US" altLang="ja-JP" i="0" dirty="0">
              <a:effectLst/>
              <a:latin typeface="Arial" panose="020B0604020202020204" pitchFamily="34" charset="0"/>
            </a:endParaRPr>
          </a:p>
          <a:p>
            <a:pPr algn="l"/>
            <a:r>
              <a:rPr lang="en-US" altLang="ja-JP" i="0" dirty="0">
                <a:effectLst/>
                <a:latin typeface="Google Sans"/>
              </a:rPr>
              <a:t>Levi's</a:t>
            </a:r>
            <a:endParaRPr lang="ja-JP" altLang="en-US" i="0" dirty="0">
              <a:effectLst/>
              <a:latin typeface="Arial" panose="020B0604020202020204" pitchFamily="34" charset="0"/>
            </a:endParaRPr>
          </a:p>
        </p:txBody>
      </p:sp>
      <p:pic>
        <p:nvPicPr>
          <p:cNvPr id="5" name="図 4">
            <a:extLst>
              <a:ext uri="{FF2B5EF4-FFF2-40B4-BE49-F238E27FC236}">
                <a16:creationId xmlns:a16="http://schemas.microsoft.com/office/drawing/2014/main" id="{7D6926A7-60A2-4C68-9AA8-31D8716D9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70" y="1074142"/>
            <a:ext cx="7074324" cy="4972239"/>
          </a:xfrm>
          <a:prstGeom prst="rect">
            <a:avLst/>
          </a:prstGeom>
        </p:spPr>
      </p:pic>
    </p:spTree>
    <p:extLst>
      <p:ext uri="{BB962C8B-B14F-4D97-AF65-F5344CB8AC3E}">
        <p14:creationId xmlns:p14="http://schemas.microsoft.com/office/powerpoint/2010/main" val="42902467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65400" y="177125"/>
            <a:ext cx="4196801" cy="923330"/>
          </a:xfrm>
        </p:spPr>
        <p:txBody>
          <a:bodyPr>
            <a:normAutofit/>
          </a:bodyPr>
          <a:lstStyle/>
          <a:p>
            <a:pPr algn="l"/>
            <a:r>
              <a:rPr lang="ja-JP" altLang="en-US" i="0" dirty="0">
                <a:effectLst/>
                <a:latin typeface="Arial" panose="020B0604020202020204" pitchFamily="34" charset="0"/>
              </a:rPr>
              <a:t>トミーヒルフィガー</a:t>
            </a:r>
            <a:endParaRPr lang="en-US" altLang="ja-JP" i="0" dirty="0">
              <a:effectLst/>
              <a:latin typeface="Arial" panose="020B0604020202020204" pitchFamily="34" charset="0"/>
            </a:endParaRPr>
          </a:p>
          <a:p>
            <a:pPr algn="l"/>
            <a:r>
              <a:rPr lang="en-US" altLang="ja-JP" i="0" dirty="0">
                <a:solidFill>
                  <a:srgbClr val="000000"/>
                </a:solidFill>
                <a:effectLst/>
                <a:latin typeface="Arial" panose="020B0604020202020204" pitchFamily="34" charset="0"/>
              </a:rPr>
              <a:t>Tommy Hilfiger</a:t>
            </a:r>
            <a:endParaRPr lang="ja-JP" altLang="en-US" i="0" dirty="0">
              <a:effectLst/>
              <a:latin typeface="Arial" panose="020B0604020202020204" pitchFamily="34" charset="0"/>
            </a:endParaRPr>
          </a:p>
        </p:txBody>
      </p:sp>
      <p:pic>
        <p:nvPicPr>
          <p:cNvPr id="4" name="図 3">
            <a:extLst>
              <a:ext uri="{FF2B5EF4-FFF2-40B4-BE49-F238E27FC236}">
                <a16:creationId xmlns:a16="http://schemas.microsoft.com/office/drawing/2014/main" id="{BC128A39-1D3E-417F-90C3-7FBEC7E5A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324" y="1100455"/>
            <a:ext cx="6943725" cy="4752975"/>
          </a:xfrm>
          <a:prstGeom prst="rect">
            <a:avLst/>
          </a:prstGeom>
        </p:spPr>
      </p:pic>
    </p:spTree>
    <p:extLst>
      <p:ext uri="{BB962C8B-B14F-4D97-AF65-F5344CB8AC3E}">
        <p14:creationId xmlns:p14="http://schemas.microsoft.com/office/powerpoint/2010/main" val="39677937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36399" y="196860"/>
            <a:ext cx="4196801" cy="923330"/>
          </a:xfrm>
        </p:spPr>
        <p:txBody>
          <a:bodyPr>
            <a:normAutofit/>
          </a:bodyPr>
          <a:lstStyle/>
          <a:p>
            <a:pPr algn="l"/>
            <a:r>
              <a:rPr lang="ja-JP" altLang="en-US" i="0" dirty="0">
                <a:effectLst/>
                <a:latin typeface="Arial" panose="020B0604020202020204" pitchFamily="34" charset="0"/>
              </a:rPr>
              <a:t>マルニ</a:t>
            </a:r>
            <a:endParaRPr lang="en-US" altLang="ja-JP" i="0" dirty="0">
              <a:effectLst/>
              <a:latin typeface="Arial" panose="020B0604020202020204" pitchFamily="34" charset="0"/>
            </a:endParaRPr>
          </a:p>
          <a:p>
            <a:pPr algn="l"/>
            <a:r>
              <a:rPr lang="en-US" altLang="ja-JP" i="0" dirty="0">
                <a:solidFill>
                  <a:srgbClr val="3A3A3A"/>
                </a:solidFill>
                <a:effectLst/>
                <a:latin typeface="ヒラギノ角ゴ ProN W3"/>
              </a:rPr>
              <a:t>MARNI </a:t>
            </a:r>
          </a:p>
        </p:txBody>
      </p:sp>
      <p:pic>
        <p:nvPicPr>
          <p:cNvPr id="5" name="図 4">
            <a:extLst>
              <a:ext uri="{FF2B5EF4-FFF2-40B4-BE49-F238E27FC236}">
                <a16:creationId xmlns:a16="http://schemas.microsoft.com/office/drawing/2014/main" id="{12005AC4-F9A6-47D4-9AC8-5EC7B9E8C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99" y="1011912"/>
            <a:ext cx="4320000" cy="3413254"/>
          </a:xfrm>
          <a:prstGeom prst="rect">
            <a:avLst/>
          </a:prstGeom>
        </p:spPr>
      </p:pic>
      <p:pic>
        <p:nvPicPr>
          <p:cNvPr id="4" name="図 3">
            <a:extLst>
              <a:ext uri="{FF2B5EF4-FFF2-40B4-BE49-F238E27FC236}">
                <a16:creationId xmlns:a16="http://schemas.microsoft.com/office/drawing/2014/main" id="{B146D53B-74A7-EBD4-BE4A-603BEB71E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399" y="1011912"/>
            <a:ext cx="3960000" cy="3859680"/>
          </a:xfrm>
          <a:prstGeom prst="rect">
            <a:avLst/>
          </a:prstGeom>
        </p:spPr>
      </p:pic>
    </p:spTree>
    <p:extLst>
      <p:ext uri="{BB962C8B-B14F-4D97-AF65-F5344CB8AC3E}">
        <p14:creationId xmlns:p14="http://schemas.microsoft.com/office/powerpoint/2010/main" val="1860704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36399" y="196860"/>
            <a:ext cx="4196801" cy="923330"/>
          </a:xfrm>
        </p:spPr>
        <p:txBody>
          <a:bodyPr>
            <a:normAutofit/>
          </a:bodyPr>
          <a:lstStyle/>
          <a:p>
            <a:pPr algn="l"/>
            <a:r>
              <a:rPr lang="ja-JP" altLang="en-US" i="0" dirty="0">
                <a:solidFill>
                  <a:srgbClr val="3A3A3A"/>
                </a:solidFill>
                <a:effectLst/>
                <a:latin typeface="ヒラギノ角ゴ ProN W3"/>
              </a:rPr>
              <a:t>ヨウジ ヤマモト</a:t>
            </a:r>
            <a:endParaRPr lang="en-US" altLang="ja-JP" i="0" dirty="0">
              <a:solidFill>
                <a:srgbClr val="3A3A3A"/>
              </a:solidFill>
              <a:effectLst/>
              <a:latin typeface="ヒラギノ角ゴ ProN W3"/>
            </a:endParaRPr>
          </a:p>
          <a:p>
            <a:pPr algn="l"/>
            <a:r>
              <a:rPr lang="en-US" altLang="ja-JP" i="0" dirty="0" err="1">
                <a:solidFill>
                  <a:srgbClr val="3A3A3A"/>
                </a:solidFill>
                <a:effectLst/>
                <a:latin typeface="ヒラギノ角ゴ ProN W3"/>
              </a:rPr>
              <a:t>Yohji</a:t>
            </a:r>
            <a:r>
              <a:rPr lang="ja-JP" altLang="en-US" i="0" dirty="0">
                <a:solidFill>
                  <a:srgbClr val="3A3A3A"/>
                </a:solidFill>
                <a:effectLst/>
                <a:latin typeface="ヒラギノ角ゴ ProN W3"/>
              </a:rPr>
              <a:t>　</a:t>
            </a:r>
            <a:r>
              <a:rPr lang="en-US" altLang="ja-JP" dirty="0">
                <a:solidFill>
                  <a:srgbClr val="3A3A3A"/>
                </a:solidFill>
                <a:latin typeface="ヒラギノ角ゴ ProN W3"/>
              </a:rPr>
              <a:t>Y</a:t>
            </a:r>
            <a:r>
              <a:rPr lang="en-US" altLang="ja-JP" i="0" dirty="0">
                <a:solidFill>
                  <a:srgbClr val="3A3A3A"/>
                </a:solidFill>
                <a:effectLst/>
                <a:latin typeface="ヒラギノ角ゴ ProN W3"/>
              </a:rPr>
              <a:t>amamoto</a:t>
            </a:r>
          </a:p>
        </p:txBody>
      </p:sp>
      <p:pic>
        <p:nvPicPr>
          <p:cNvPr id="4" name="図 3">
            <a:extLst>
              <a:ext uri="{FF2B5EF4-FFF2-40B4-BE49-F238E27FC236}">
                <a16:creationId xmlns:a16="http://schemas.microsoft.com/office/drawing/2014/main" id="{C3802DDC-2E34-4574-9278-FD7AC44CD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514" y="1356862"/>
            <a:ext cx="6877496" cy="4144275"/>
          </a:xfrm>
          <a:prstGeom prst="rect">
            <a:avLst/>
          </a:prstGeom>
        </p:spPr>
      </p:pic>
    </p:spTree>
    <p:extLst>
      <p:ext uri="{BB962C8B-B14F-4D97-AF65-F5344CB8AC3E}">
        <p14:creationId xmlns:p14="http://schemas.microsoft.com/office/powerpoint/2010/main" val="40388217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36399" y="196860"/>
            <a:ext cx="4196801" cy="923330"/>
          </a:xfrm>
        </p:spPr>
        <p:txBody>
          <a:bodyPr>
            <a:normAutofit/>
          </a:bodyPr>
          <a:lstStyle/>
          <a:p>
            <a:pPr algn="l"/>
            <a:r>
              <a:rPr lang="ja-JP" altLang="en-US" i="0" dirty="0">
                <a:solidFill>
                  <a:srgbClr val="2D2D2D"/>
                </a:solidFill>
                <a:effectLst/>
                <a:latin typeface="Hiragino Kaku Gothic ProN"/>
              </a:rPr>
              <a:t>ユナイテッドトウキョウ</a:t>
            </a:r>
            <a:endParaRPr lang="en-US" altLang="ja-JP" i="0" dirty="0">
              <a:solidFill>
                <a:srgbClr val="2D2D2D"/>
              </a:solidFill>
              <a:effectLst/>
              <a:latin typeface="Hiragino Kaku Gothic ProN"/>
            </a:endParaRPr>
          </a:p>
          <a:p>
            <a:pPr algn="l"/>
            <a:r>
              <a:rPr lang="en-US" altLang="ja-JP" i="0" dirty="0">
                <a:solidFill>
                  <a:srgbClr val="2D2D2D"/>
                </a:solidFill>
                <a:effectLst/>
                <a:latin typeface="Hiragino Kaku Gothic ProN"/>
              </a:rPr>
              <a:t>UNITED TOKYO</a:t>
            </a:r>
          </a:p>
        </p:txBody>
      </p:sp>
      <p:pic>
        <p:nvPicPr>
          <p:cNvPr id="5" name="図 4">
            <a:extLst>
              <a:ext uri="{FF2B5EF4-FFF2-40B4-BE49-F238E27FC236}">
                <a16:creationId xmlns:a16="http://schemas.microsoft.com/office/drawing/2014/main" id="{AE755692-A594-47A8-A94E-3F5B13C60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963" y="1120190"/>
            <a:ext cx="6071331" cy="4953468"/>
          </a:xfrm>
          <a:prstGeom prst="rect">
            <a:avLst/>
          </a:prstGeom>
        </p:spPr>
      </p:pic>
    </p:spTree>
    <p:extLst>
      <p:ext uri="{BB962C8B-B14F-4D97-AF65-F5344CB8AC3E}">
        <p14:creationId xmlns:p14="http://schemas.microsoft.com/office/powerpoint/2010/main" val="3960719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36399" y="196860"/>
            <a:ext cx="4196801" cy="923330"/>
          </a:xfrm>
        </p:spPr>
        <p:txBody>
          <a:bodyPr>
            <a:normAutofit/>
          </a:bodyPr>
          <a:lstStyle/>
          <a:p>
            <a:pPr algn="l"/>
            <a:r>
              <a:rPr lang="ja-JP" altLang="en-US" b="0" i="0" dirty="0">
                <a:solidFill>
                  <a:srgbClr val="525252"/>
                </a:solidFill>
                <a:effectLst/>
                <a:latin typeface="ヒラギノ角ゴ Pro W3"/>
              </a:rPr>
              <a:t>ココロブランド</a:t>
            </a:r>
          </a:p>
          <a:p>
            <a:pPr algn="l"/>
            <a:r>
              <a:rPr lang="en-US" altLang="ja-JP" b="0" i="0" dirty="0">
                <a:solidFill>
                  <a:srgbClr val="525252"/>
                </a:solidFill>
                <a:effectLst/>
                <a:latin typeface="ヒラギノ角ゴ Pro W3"/>
              </a:rPr>
              <a:t>COCOLO BLAND </a:t>
            </a:r>
          </a:p>
          <a:p>
            <a:pPr algn="l"/>
            <a:endParaRPr lang="en-US" altLang="ja-JP" i="0" dirty="0">
              <a:solidFill>
                <a:srgbClr val="2D2D2D"/>
              </a:solidFill>
              <a:effectLst/>
              <a:latin typeface="Hiragino Kaku Gothic ProN"/>
            </a:endParaRPr>
          </a:p>
        </p:txBody>
      </p:sp>
      <p:pic>
        <p:nvPicPr>
          <p:cNvPr id="4" name="図 3">
            <a:extLst>
              <a:ext uri="{FF2B5EF4-FFF2-40B4-BE49-F238E27FC236}">
                <a16:creationId xmlns:a16="http://schemas.microsoft.com/office/drawing/2014/main" id="{4C283917-410A-4032-A4A5-0AE16E1F0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869" y="1208990"/>
            <a:ext cx="7256954" cy="5079868"/>
          </a:xfrm>
          <a:prstGeom prst="rect">
            <a:avLst/>
          </a:prstGeom>
        </p:spPr>
      </p:pic>
    </p:spTree>
    <p:extLst>
      <p:ext uri="{BB962C8B-B14F-4D97-AF65-F5344CB8AC3E}">
        <p14:creationId xmlns:p14="http://schemas.microsoft.com/office/powerpoint/2010/main" val="4727566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36399" y="196860"/>
            <a:ext cx="4196801" cy="923330"/>
          </a:xfrm>
        </p:spPr>
        <p:txBody>
          <a:bodyPr>
            <a:normAutofit/>
          </a:bodyPr>
          <a:lstStyle/>
          <a:p>
            <a:pPr algn="l"/>
            <a:r>
              <a:rPr lang="ja-JP" altLang="en-US" b="0" i="0" dirty="0">
                <a:effectLst/>
                <a:latin typeface="ヒラギノ角ゴ ProN W3"/>
              </a:rPr>
              <a:t>カナダグース</a:t>
            </a:r>
            <a:endParaRPr lang="en-US" altLang="ja-JP" b="0" i="0" dirty="0">
              <a:effectLst/>
              <a:latin typeface="ヒラギノ角ゴ ProN W3"/>
            </a:endParaRPr>
          </a:p>
          <a:p>
            <a:pPr algn="l"/>
            <a:r>
              <a:rPr lang="en-US" altLang="ja-JP" i="0" dirty="0">
                <a:solidFill>
                  <a:srgbClr val="000000"/>
                </a:solidFill>
                <a:effectLst/>
                <a:latin typeface="ヒラギノ角ゴ ProN W3"/>
              </a:rPr>
              <a:t>CANADA GOOSE</a:t>
            </a:r>
          </a:p>
        </p:txBody>
      </p:sp>
      <p:pic>
        <p:nvPicPr>
          <p:cNvPr id="5" name="図 4">
            <a:extLst>
              <a:ext uri="{FF2B5EF4-FFF2-40B4-BE49-F238E27FC236}">
                <a16:creationId xmlns:a16="http://schemas.microsoft.com/office/drawing/2014/main" id="{6A58B6B2-E55C-4ED0-844A-98D2951B8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23" y="1120190"/>
            <a:ext cx="6198412" cy="4171206"/>
          </a:xfrm>
          <a:prstGeom prst="rect">
            <a:avLst/>
          </a:prstGeom>
        </p:spPr>
      </p:pic>
      <p:pic>
        <p:nvPicPr>
          <p:cNvPr id="4" name="図 3">
            <a:extLst>
              <a:ext uri="{FF2B5EF4-FFF2-40B4-BE49-F238E27FC236}">
                <a16:creationId xmlns:a16="http://schemas.microsoft.com/office/drawing/2014/main" id="{71F875C4-4056-4DFF-B134-C4006E10A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535" y="1120190"/>
            <a:ext cx="5498513" cy="3719582"/>
          </a:xfrm>
          <a:prstGeom prst="rect">
            <a:avLst/>
          </a:prstGeom>
        </p:spPr>
      </p:pic>
    </p:spTree>
    <p:extLst>
      <p:ext uri="{BB962C8B-B14F-4D97-AF65-F5344CB8AC3E}">
        <p14:creationId xmlns:p14="http://schemas.microsoft.com/office/powerpoint/2010/main" val="1980081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607511" y="150812"/>
            <a:ext cx="3338004" cy="958896"/>
          </a:xfrm>
        </p:spPr>
        <p:txBody>
          <a:bodyPr>
            <a:normAutofit/>
          </a:bodyPr>
          <a:lstStyle/>
          <a:p>
            <a:r>
              <a:rPr kumimoji="1" lang="en-US" altLang="ja-JP" dirty="0"/>
              <a:t>GUCCI</a:t>
            </a:r>
          </a:p>
          <a:p>
            <a:r>
              <a:rPr lang="ja-JP" altLang="en-US" dirty="0"/>
              <a:t>柄：ビー（蜂）</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8E596622-1B63-4A68-9500-08821F063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619" y="1599263"/>
            <a:ext cx="3304800" cy="3310088"/>
          </a:xfrm>
          <a:prstGeom prst="rect">
            <a:avLst/>
          </a:prstGeom>
        </p:spPr>
      </p:pic>
      <p:sp>
        <p:nvSpPr>
          <p:cNvPr id="6" name="字幕 2">
            <a:extLst>
              <a:ext uri="{FF2B5EF4-FFF2-40B4-BE49-F238E27FC236}">
                <a16:creationId xmlns:a16="http://schemas.microsoft.com/office/drawing/2014/main" id="{4E3D2F61-92BD-4568-974A-A62C7C14BFB9}"/>
              </a:ext>
            </a:extLst>
          </p:cNvPr>
          <p:cNvSpPr txBox="1">
            <a:spLocks/>
          </p:cNvSpPr>
          <p:nvPr/>
        </p:nvSpPr>
        <p:spPr>
          <a:xfrm>
            <a:off x="5220069" y="2130532"/>
            <a:ext cx="6458584" cy="180549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ビー（蜂）のデザインが入れられているのが特徴</a:t>
            </a:r>
            <a:endParaRPr lang="en-US" altLang="ja-JP" dirty="0"/>
          </a:p>
          <a:p>
            <a:endParaRPr lang="en-US" altLang="ja-JP" dirty="0"/>
          </a:p>
          <a:p>
            <a:r>
              <a:rPr lang="en-US" altLang="ja-JP" dirty="0"/>
              <a:t>GG</a:t>
            </a:r>
            <a:r>
              <a:rPr lang="ja-JP" altLang="en-US" dirty="0"/>
              <a:t>がついてなくても高いので安ければリサーチ</a:t>
            </a:r>
            <a:endParaRPr lang="en-US" altLang="ja-JP" dirty="0"/>
          </a:p>
        </p:txBody>
      </p:sp>
    </p:spTree>
    <p:extLst>
      <p:ext uri="{BB962C8B-B14F-4D97-AF65-F5344CB8AC3E}">
        <p14:creationId xmlns:p14="http://schemas.microsoft.com/office/powerpoint/2010/main" val="25216871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00597" y="196860"/>
            <a:ext cx="4196801" cy="923330"/>
          </a:xfrm>
        </p:spPr>
        <p:txBody>
          <a:bodyPr>
            <a:normAutofit/>
          </a:bodyPr>
          <a:lstStyle/>
          <a:p>
            <a:pPr algn="l"/>
            <a:r>
              <a:rPr lang="en-US" altLang="ja-JP" i="0" dirty="0">
                <a:solidFill>
                  <a:srgbClr val="2D2D2D"/>
                </a:solidFill>
                <a:effectLst/>
                <a:latin typeface="Hiragino Kaku Gothic ProN"/>
              </a:rPr>
              <a:t>A.P.C.</a:t>
            </a:r>
          </a:p>
          <a:p>
            <a:pPr algn="l"/>
            <a:r>
              <a:rPr lang="ja-JP" altLang="en-US" i="0" dirty="0">
                <a:solidFill>
                  <a:srgbClr val="2D2D2D"/>
                </a:solidFill>
                <a:effectLst/>
                <a:latin typeface="Hiragino Kaku Gothic ProN"/>
              </a:rPr>
              <a:t>アー・ペー・セー</a:t>
            </a:r>
            <a:endParaRPr lang="en-US" altLang="ja-JP" i="0" dirty="0">
              <a:solidFill>
                <a:srgbClr val="2D2D2D"/>
              </a:solidFill>
              <a:effectLst/>
              <a:latin typeface="Hiragino Kaku Gothic ProN"/>
            </a:endParaRPr>
          </a:p>
        </p:txBody>
      </p:sp>
      <p:pic>
        <p:nvPicPr>
          <p:cNvPr id="4" name="図 3">
            <a:extLst>
              <a:ext uri="{FF2B5EF4-FFF2-40B4-BE49-F238E27FC236}">
                <a16:creationId xmlns:a16="http://schemas.microsoft.com/office/drawing/2014/main" id="{00BF14CA-BD61-4803-9F5E-F5FDB2A42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79" y="196860"/>
            <a:ext cx="3960000" cy="2457931"/>
          </a:xfrm>
          <a:prstGeom prst="rect">
            <a:avLst/>
          </a:prstGeom>
        </p:spPr>
      </p:pic>
      <p:pic>
        <p:nvPicPr>
          <p:cNvPr id="5" name="図 4">
            <a:extLst>
              <a:ext uri="{FF2B5EF4-FFF2-40B4-BE49-F238E27FC236}">
                <a16:creationId xmlns:a16="http://schemas.microsoft.com/office/drawing/2014/main" id="{704F40A0-C40E-EA37-9100-D45C83D60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336" y="100536"/>
            <a:ext cx="3960000" cy="4540800"/>
          </a:xfrm>
          <a:prstGeom prst="rect">
            <a:avLst/>
          </a:prstGeom>
        </p:spPr>
      </p:pic>
      <p:pic>
        <p:nvPicPr>
          <p:cNvPr id="6" name="図 5">
            <a:extLst>
              <a:ext uri="{FF2B5EF4-FFF2-40B4-BE49-F238E27FC236}">
                <a16:creationId xmlns:a16="http://schemas.microsoft.com/office/drawing/2014/main" id="{9C88A1DC-4A1B-A2B4-02C7-237F09DD6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597" y="2789248"/>
            <a:ext cx="3960000" cy="3923040"/>
          </a:xfrm>
          <a:prstGeom prst="rect">
            <a:avLst/>
          </a:prstGeom>
        </p:spPr>
      </p:pic>
    </p:spTree>
    <p:extLst>
      <p:ext uri="{BB962C8B-B14F-4D97-AF65-F5344CB8AC3E}">
        <p14:creationId xmlns:p14="http://schemas.microsoft.com/office/powerpoint/2010/main" val="2794556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1221898" y="196860"/>
            <a:ext cx="4196801" cy="923330"/>
          </a:xfrm>
        </p:spPr>
        <p:txBody>
          <a:bodyPr>
            <a:normAutofit/>
          </a:bodyPr>
          <a:lstStyle/>
          <a:p>
            <a:pPr algn="l" fontAlgn="ctr"/>
            <a:r>
              <a:rPr lang="en-US" altLang="ja-JP" i="0" dirty="0">
                <a:solidFill>
                  <a:srgbClr val="333333"/>
                </a:solidFill>
                <a:effectLst/>
                <a:latin typeface="Meiryo" panose="020B0604030504040204" pitchFamily="50" charset="-128"/>
                <a:ea typeface="Meiryo" panose="020B0604030504040204" pitchFamily="50" charset="-128"/>
              </a:rPr>
              <a:t>Schott</a:t>
            </a:r>
          </a:p>
          <a:p>
            <a:pPr algn="l" fontAlgn="ctr"/>
            <a:r>
              <a:rPr lang="ja-JP" altLang="en-US" i="0" dirty="0">
                <a:solidFill>
                  <a:srgbClr val="333333"/>
                </a:solidFill>
                <a:effectLst/>
                <a:latin typeface="Meiryo" panose="020B0604030504040204" pitchFamily="50" charset="-128"/>
                <a:ea typeface="Meiryo" panose="020B0604030504040204" pitchFamily="50" charset="-128"/>
              </a:rPr>
              <a:t>ショット</a:t>
            </a:r>
          </a:p>
        </p:txBody>
      </p:sp>
      <p:pic>
        <p:nvPicPr>
          <p:cNvPr id="5" name="図 4">
            <a:extLst>
              <a:ext uri="{FF2B5EF4-FFF2-40B4-BE49-F238E27FC236}">
                <a16:creationId xmlns:a16="http://schemas.microsoft.com/office/drawing/2014/main" id="{4647CF5B-ADDA-4366-A613-0C37692BF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69" y="1120190"/>
            <a:ext cx="5435669" cy="3440618"/>
          </a:xfrm>
          <a:prstGeom prst="rect">
            <a:avLst/>
          </a:prstGeom>
        </p:spPr>
      </p:pic>
      <p:pic>
        <p:nvPicPr>
          <p:cNvPr id="4" name="図 3">
            <a:extLst>
              <a:ext uri="{FF2B5EF4-FFF2-40B4-BE49-F238E27FC236}">
                <a16:creationId xmlns:a16="http://schemas.microsoft.com/office/drawing/2014/main" id="{C196F8B4-0CC9-44E5-B2E4-C753B7FF1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4062"/>
            <a:ext cx="5982269" cy="2112256"/>
          </a:xfrm>
          <a:prstGeom prst="rect">
            <a:avLst/>
          </a:prstGeom>
        </p:spPr>
      </p:pic>
      <p:pic>
        <p:nvPicPr>
          <p:cNvPr id="6" name="図 5">
            <a:extLst>
              <a:ext uri="{FF2B5EF4-FFF2-40B4-BE49-F238E27FC236}">
                <a16:creationId xmlns:a16="http://schemas.microsoft.com/office/drawing/2014/main" id="{1765CC44-83EB-44A1-A27F-56001004B3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015" y="2682282"/>
            <a:ext cx="5613686" cy="3478672"/>
          </a:xfrm>
          <a:prstGeom prst="rect">
            <a:avLst/>
          </a:prstGeom>
        </p:spPr>
      </p:pic>
    </p:spTree>
    <p:extLst>
      <p:ext uri="{BB962C8B-B14F-4D97-AF65-F5344CB8AC3E}">
        <p14:creationId xmlns:p14="http://schemas.microsoft.com/office/powerpoint/2010/main" val="2402208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1221898" y="196860"/>
            <a:ext cx="4196801" cy="923330"/>
          </a:xfrm>
        </p:spPr>
        <p:txBody>
          <a:bodyPr>
            <a:normAutofit/>
          </a:bodyPr>
          <a:lstStyle/>
          <a:p>
            <a:pPr algn="l" fontAlgn="ctr"/>
            <a:r>
              <a:rPr lang="en-US" altLang="ja-JP" i="0" dirty="0">
                <a:solidFill>
                  <a:srgbClr val="333333"/>
                </a:solidFill>
                <a:effectLst/>
                <a:latin typeface="Meiryo" panose="020B0604030504040204" pitchFamily="50" charset="-128"/>
                <a:ea typeface="Meiryo" panose="020B0604030504040204" pitchFamily="50" charset="-128"/>
              </a:rPr>
              <a:t>Schott</a:t>
            </a:r>
          </a:p>
          <a:p>
            <a:pPr algn="l" fontAlgn="ctr"/>
            <a:r>
              <a:rPr lang="ja-JP" altLang="en-US" i="0" dirty="0">
                <a:solidFill>
                  <a:srgbClr val="333333"/>
                </a:solidFill>
                <a:effectLst/>
                <a:latin typeface="Meiryo" panose="020B0604030504040204" pitchFamily="50" charset="-128"/>
                <a:ea typeface="Meiryo" panose="020B0604030504040204" pitchFamily="50" charset="-128"/>
              </a:rPr>
              <a:t>ショット</a:t>
            </a:r>
          </a:p>
        </p:txBody>
      </p:sp>
      <p:pic>
        <p:nvPicPr>
          <p:cNvPr id="7" name="図 6">
            <a:extLst>
              <a:ext uri="{FF2B5EF4-FFF2-40B4-BE49-F238E27FC236}">
                <a16:creationId xmlns:a16="http://schemas.microsoft.com/office/drawing/2014/main" id="{F65E251C-FCE1-478A-B185-9735DF6FD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58" y="1120190"/>
            <a:ext cx="4320000" cy="5253120"/>
          </a:xfrm>
          <a:prstGeom prst="rect">
            <a:avLst/>
          </a:prstGeom>
        </p:spPr>
      </p:pic>
    </p:spTree>
    <p:extLst>
      <p:ext uri="{BB962C8B-B14F-4D97-AF65-F5344CB8AC3E}">
        <p14:creationId xmlns:p14="http://schemas.microsoft.com/office/powerpoint/2010/main" val="35252200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00597" y="196860"/>
            <a:ext cx="4196801" cy="923330"/>
          </a:xfrm>
        </p:spPr>
        <p:txBody>
          <a:bodyPr>
            <a:normAutofit/>
          </a:bodyPr>
          <a:lstStyle/>
          <a:p>
            <a:pPr algn="l" fontAlgn="ctr"/>
            <a:r>
              <a:rPr lang="en-US" altLang="ja-JP" b="0" i="0" dirty="0">
                <a:solidFill>
                  <a:srgbClr val="333333"/>
                </a:solidFill>
                <a:effectLst/>
                <a:latin typeface="Meiryo" panose="020B0604030504040204" pitchFamily="50" charset="-128"/>
                <a:ea typeface="Meiryo" panose="020B0604030504040204" pitchFamily="50" charset="-128"/>
              </a:rPr>
              <a:t>AVIREX </a:t>
            </a:r>
          </a:p>
          <a:p>
            <a:pPr algn="l" fontAlgn="ctr"/>
            <a:r>
              <a:rPr lang="ja-JP" altLang="en-US" b="0" i="0" dirty="0">
                <a:solidFill>
                  <a:srgbClr val="333333"/>
                </a:solidFill>
                <a:effectLst/>
                <a:latin typeface="Meiryo" panose="020B0604030504040204" pitchFamily="50" charset="-128"/>
                <a:ea typeface="Meiryo" panose="020B0604030504040204" pitchFamily="50" charset="-128"/>
              </a:rPr>
              <a:t>アビレックス</a:t>
            </a:r>
            <a:endParaRPr lang="ja-JP" altLang="en-US" i="0" dirty="0">
              <a:solidFill>
                <a:srgbClr val="333333"/>
              </a:solidFill>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2ABBF4B0-0F15-49C2-B791-5ACCB02A7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65" y="1299682"/>
            <a:ext cx="4680000" cy="2845494"/>
          </a:xfrm>
          <a:prstGeom prst="rect">
            <a:avLst/>
          </a:prstGeom>
        </p:spPr>
      </p:pic>
      <p:pic>
        <p:nvPicPr>
          <p:cNvPr id="4" name="図 3">
            <a:extLst>
              <a:ext uri="{FF2B5EF4-FFF2-40B4-BE49-F238E27FC236}">
                <a16:creationId xmlns:a16="http://schemas.microsoft.com/office/drawing/2014/main" id="{B72A19EE-130E-6DD2-7FE1-BB2C45150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028" y="1299682"/>
            <a:ext cx="4680000" cy="3011072"/>
          </a:xfrm>
          <a:prstGeom prst="rect">
            <a:avLst/>
          </a:prstGeom>
        </p:spPr>
      </p:pic>
    </p:spTree>
    <p:extLst>
      <p:ext uri="{BB962C8B-B14F-4D97-AF65-F5344CB8AC3E}">
        <p14:creationId xmlns:p14="http://schemas.microsoft.com/office/powerpoint/2010/main" val="42340949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93978" y="137655"/>
            <a:ext cx="4196801" cy="923330"/>
          </a:xfrm>
        </p:spPr>
        <p:txBody>
          <a:bodyPr>
            <a:normAutofit/>
          </a:bodyPr>
          <a:lstStyle/>
          <a:p>
            <a:pPr algn="l" fontAlgn="ctr"/>
            <a:r>
              <a:rPr lang="en-US" altLang="ja-JP" b="0" i="0" dirty="0">
                <a:solidFill>
                  <a:srgbClr val="333333"/>
                </a:solidFill>
                <a:effectLst/>
                <a:latin typeface="Meiryo" panose="020B0604030504040204" pitchFamily="50" charset="-128"/>
                <a:ea typeface="Meiryo" panose="020B0604030504040204" pitchFamily="50" charset="-128"/>
              </a:rPr>
              <a:t>ZARA</a:t>
            </a:r>
          </a:p>
          <a:p>
            <a:pPr algn="l" fontAlgn="ctr"/>
            <a:r>
              <a:rPr lang="ja-JP" altLang="en-US" i="0" dirty="0">
                <a:solidFill>
                  <a:srgbClr val="333333"/>
                </a:solidFill>
                <a:effectLst/>
                <a:latin typeface="Meiryo" panose="020B0604030504040204" pitchFamily="50" charset="-128"/>
                <a:ea typeface="Meiryo" panose="020B0604030504040204" pitchFamily="50" charset="-128"/>
              </a:rPr>
              <a:t>ザラ</a:t>
            </a:r>
          </a:p>
        </p:txBody>
      </p:sp>
      <p:pic>
        <p:nvPicPr>
          <p:cNvPr id="5" name="図 4">
            <a:extLst>
              <a:ext uri="{FF2B5EF4-FFF2-40B4-BE49-F238E27FC236}">
                <a16:creationId xmlns:a16="http://schemas.microsoft.com/office/drawing/2014/main" id="{21F7371D-6C9F-4C74-A38A-CF38D940E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475" y="1120190"/>
            <a:ext cx="7331749" cy="4298276"/>
          </a:xfrm>
          <a:prstGeom prst="rect">
            <a:avLst/>
          </a:prstGeom>
        </p:spPr>
      </p:pic>
    </p:spTree>
    <p:extLst>
      <p:ext uri="{BB962C8B-B14F-4D97-AF65-F5344CB8AC3E}">
        <p14:creationId xmlns:p14="http://schemas.microsoft.com/office/powerpoint/2010/main" val="36265906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5"/>
            <a:ext cx="4196801" cy="923330"/>
          </a:xfrm>
        </p:spPr>
        <p:txBody>
          <a:bodyPr>
            <a:normAutofit/>
          </a:bodyPr>
          <a:lstStyle/>
          <a:p>
            <a:pPr algn="l" fontAlgn="ctr"/>
            <a:r>
              <a:rPr lang="en-US" altLang="ja-JP" b="0" i="0" dirty="0">
                <a:solidFill>
                  <a:srgbClr val="333333"/>
                </a:solidFill>
                <a:effectLst/>
                <a:latin typeface="Meiryo" panose="020B0604030504040204" pitchFamily="50" charset="-128"/>
                <a:ea typeface="Meiryo" panose="020B0604030504040204" pitchFamily="50" charset="-128"/>
              </a:rPr>
              <a:t>THE NORTH FACE</a:t>
            </a:r>
          </a:p>
          <a:p>
            <a:pPr algn="l" fontAlgn="ctr"/>
            <a:r>
              <a:rPr lang="ja-JP" altLang="en-US" i="0" dirty="0">
                <a:solidFill>
                  <a:srgbClr val="333333"/>
                </a:solidFill>
                <a:effectLst/>
                <a:latin typeface="Meiryo" panose="020B0604030504040204" pitchFamily="50" charset="-128"/>
                <a:ea typeface="Meiryo" panose="020B0604030504040204" pitchFamily="50" charset="-128"/>
              </a:rPr>
              <a:t>ザ・ノース・フェイス </a:t>
            </a:r>
          </a:p>
        </p:txBody>
      </p:sp>
      <p:pic>
        <p:nvPicPr>
          <p:cNvPr id="4" name="図 3">
            <a:extLst>
              <a:ext uri="{FF2B5EF4-FFF2-40B4-BE49-F238E27FC236}">
                <a16:creationId xmlns:a16="http://schemas.microsoft.com/office/drawing/2014/main" id="{56B305B8-6C60-44D5-88B6-5D661F21C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2" y="1190350"/>
            <a:ext cx="6855566" cy="3671100"/>
          </a:xfrm>
          <a:prstGeom prst="rect">
            <a:avLst/>
          </a:prstGeom>
        </p:spPr>
      </p:pic>
      <p:pic>
        <p:nvPicPr>
          <p:cNvPr id="5" name="図 4">
            <a:extLst>
              <a:ext uri="{FF2B5EF4-FFF2-40B4-BE49-F238E27FC236}">
                <a16:creationId xmlns:a16="http://schemas.microsoft.com/office/drawing/2014/main" id="{A2D2A60A-389A-41A7-B9B7-DF986B3E7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860" y="2818030"/>
            <a:ext cx="5052859" cy="3418310"/>
          </a:xfrm>
          <a:prstGeom prst="rect">
            <a:avLst/>
          </a:prstGeom>
        </p:spPr>
      </p:pic>
    </p:spTree>
    <p:extLst>
      <p:ext uri="{BB962C8B-B14F-4D97-AF65-F5344CB8AC3E}">
        <p14:creationId xmlns:p14="http://schemas.microsoft.com/office/powerpoint/2010/main" val="287495863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5"/>
            <a:ext cx="4196801" cy="923330"/>
          </a:xfrm>
        </p:spPr>
        <p:txBody>
          <a:bodyPr>
            <a:normAutofit/>
          </a:bodyPr>
          <a:lstStyle/>
          <a:p>
            <a:pPr algn="l" fontAlgn="ctr"/>
            <a:r>
              <a:rPr lang="en-US" altLang="ja-JP" b="0" i="0" dirty="0">
                <a:solidFill>
                  <a:srgbClr val="333333"/>
                </a:solidFill>
                <a:effectLst/>
                <a:latin typeface="Meiryo" panose="020B0604030504040204" pitchFamily="50" charset="-128"/>
                <a:ea typeface="Meiryo" panose="020B0604030504040204" pitchFamily="50" charset="-128"/>
              </a:rPr>
              <a:t>KRY clothing</a:t>
            </a:r>
          </a:p>
          <a:p>
            <a:pPr algn="l" fontAlgn="ctr"/>
            <a:r>
              <a:rPr lang="ja-JP" altLang="en-US" b="0" i="0" dirty="0">
                <a:solidFill>
                  <a:srgbClr val="333333"/>
                </a:solidFill>
                <a:effectLst/>
                <a:latin typeface="Meiryo" panose="020B0604030504040204" pitchFamily="50" charset="-128"/>
                <a:ea typeface="Meiryo" panose="020B0604030504040204" pitchFamily="50" charset="-128"/>
              </a:rPr>
              <a:t>ケリークロージング</a:t>
            </a:r>
            <a:endParaRPr lang="ja-JP" altLang="en-US" i="0" dirty="0">
              <a:solidFill>
                <a:srgbClr val="333333"/>
              </a:solidFill>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EF165A02-6879-47D6-9FE9-FAD1BA761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1052512"/>
            <a:ext cx="6781800" cy="4752975"/>
          </a:xfrm>
          <a:prstGeom prst="rect">
            <a:avLst/>
          </a:prstGeom>
        </p:spPr>
      </p:pic>
    </p:spTree>
    <p:extLst>
      <p:ext uri="{BB962C8B-B14F-4D97-AF65-F5344CB8AC3E}">
        <p14:creationId xmlns:p14="http://schemas.microsoft.com/office/powerpoint/2010/main" val="29805674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4"/>
            <a:ext cx="4196801" cy="1006991"/>
          </a:xfrm>
        </p:spPr>
        <p:txBody>
          <a:bodyPr>
            <a:normAutofit/>
          </a:bodyPr>
          <a:lstStyle/>
          <a:p>
            <a:pPr algn="l" fontAlgn="ctr"/>
            <a:r>
              <a:rPr lang="en-US" altLang="ja-JP" b="0" i="0" dirty="0">
                <a:solidFill>
                  <a:srgbClr val="333333"/>
                </a:solidFill>
                <a:effectLst/>
                <a:latin typeface="Meiryo" panose="020B0604030504040204" pitchFamily="50" charset="-128"/>
                <a:ea typeface="Meiryo" panose="020B0604030504040204" pitchFamily="50" charset="-128"/>
              </a:rPr>
              <a:t>JACKROSE</a:t>
            </a:r>
          </a:p>
          <a:p>
            <a:pPr algn="l" fontAlgn="ctr"/>
            <a:r>
              <a:rPr lang="ja-JP" altLang="en-US" dirty="0">
                <a:solidFill>
                  <a:srgbClr val="333333"/>
                </a:solidFill>
                <a:latin typeface="Meiryo" panose="020B0604030504040204" pitchFamily="50" charset="-128"/>
                <a:ea typeface="Meiryo" panose="020B0604030504040204" pitchFamily="50" charset="-128"/>
              </a:rPr>
              <a:t>ジャックローズ</a:t>
            </a:r>
            <a:endParaRPr lang="en-US" altLang="ja-JP" dirty="0">
              <a:solidFill>
                <a:srgbClr val="333333"/>
              </a:solidFill>
              <a:latin typeface="Meiryo" panose="020B0604030504040204" pitchFamily="50" charset="-128"/>
              <a:ea typeface="Meiryo" panose="020B0604030504040204" pitchFamily="50" charset="-128"/>
            </a:endParaRPr>
          </a:p>
          <a:p>
            <a:pPr algn="l" fontAlgn="ctr"/>
            <a:endParaRPr lang="ja-JP" altLang="en-US" i="0" dirty="0">
              <a:solidFill>
                <a:srgbClr val="333333"/>
              </a:solidFill>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D98B862A-C630-4F2B-99FB-CA1B83809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61" y="1040350"/>
            <a:ext cx="6743700" cy="5448300"/>
          </a:xfrm>
          <a:prstGeom prst="rect">
            <a:avLst/>
          </a:prstGeom>
        </p:spPr>
      </p:pic>
    </p:spTree>
    <p:extLst>
      <p:ext uri="{BB962C8B-B14F-4D97-AF65-F5344CB8AC3E}">
        <p14:creationId xmlns:p14="http://schemas.microsoft.com/office/powerpoint/2010/main" val="42273091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7135" y="137654"/>
            <a:ext cx="4196801" cy="1006991"/>
          </a:xfrm>
        </p:spPr>
        <p:txBody>
          <a:bodyPr>
            <a:normAutofit/>
          </a:bodyPr>
          <a:lstStyle/>
          <a:p>
            <a:pPr algn="l" fontAlgn="ctr"/>
            <a:r>
              <a:rPr lang="en-US" altLang="ja-JP" b="0" i="0" dirty="0" err="1">
                <a:solidFill>
                  <a:srgbClr val="333333"/>
                </a:solidFill>
                <a:effectLst/>
                <a:latin typeface="Meiryo" panose="020B0604030504040204" pitchFamily="50" charset="-128"/>
                <a:ea typeface="Meiryo" panose="020B0604030504040204" pitchFamily="50" charset="-128"/>
              </a:rPr>
              <a:t>aniary</a:t>
            </a:r>
            <a:r>
              <a:rPr lang="en-US" altLang="ja-JP" b="0" i="0" dirty="0">
                <a:solidFill>
                  <a:srgbClr val="333333"/>
                </a:solidFill>
                <a:effectLst/>
                <a:latin typeface="Meiryo" panose="020B0604030504040204" pitchFamily="50" charset="-128"/>
                <a:ea typeface="Meiryo" panose="020B0604030504040204" pitchFamily="50" charset="-128"/>
              </a:rPr>
              <a:t> </a:t>
            </a:r>
          </a:p>
          <a:p>
            <a:pPr algn="l" fontAlgn="ctr"/>
            <a:r>
              <a:rPr lang="ja-JP" altLang="en-US" b="0" i="0" dirty="0">
                <a:solidFill>
                  <a:srgbClr val="333333"/>
                </a:solidFill>
                <a:effectLst/>
                <a:latin typeface="Meiryo" panose="020B0604030504040204" pitchFamily="50" charset="-128"/>
                <a:ea typeface="Meiryo" panose="020B0604030504040204" pitchFamily="50" charset="-128"/>
              </a:rPr>
              <a:t>アニアリ</a:t>
            </a:r>
            <a:endParaRPr lang="ja-JP" altLang="en-US" i="0" dirty="0">
              <a:solidFill>
                <a:srgbClr val="333333"/>
              </a:solidFill>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60D2CE54-7F5E-4369-B208-94F598BCA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5" y="1144646"/>
            <a:ext cx="5040000" cy="3818607"/>
          </a:xfrm>
          <a:prstGeom prst="rect">
            <a:avLst/>
          </a:prstGeom>
        </p:spPr>
      </p:pic>
      <p:pic>
        <p:nvPicPr>
          <p:cNvPr id="4" name="図 3">
            <a:extLst>
              <a:ext uri="{FF2B5EF4-FFF2-40B4-BE49-F238E27FC236}">
                <a16:creationId xmlns:a16="http://schemas.microsoft.com/office/drawing/2014/main" id="{C3D5A8C0-9850-5FE2-7E75-AF16E44FC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351" y="1144645"/>
            <a:ext cx="5040000" cy="5255040"/>
          </a:xfrm>
          <a:prstGeom prst="rect">
            <a:avLst/>
          </a:prstGeom>
        </p:spPr>
      </p:pic>
    </p:spTree>
    <p:extLst>
      <p:ext uri="{BB962C8B-B14F-4D97-AF65-F5344CB8AC3E}">
        <p14:creationId xmlns:p14="http://schemas.microsoft.com/office/powerpoint/2010/main" val="179401260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4"/>
            <a:ext cx="4196801" cy="1006991"/>
          </a:xfrm>
        </p:spPr>
        <p:txBody>
          <a:bodyPr>
            <a:normAutofit/>
          </a:bodyPr>
          <a:lstStyle/>
          <a:p>
            <a:pPr algn="l" fontAlgn="ctr"/>
            <a:r>
              <a:rPr lang="en-US" altLang="ja-JP" b="0" i="0" dirty="0">
                <a:effectLst/>
                <a:latin typeface="Helvetica Neue"/>
              </a:rPr>
              <a:t>Balenciaga</a:t>
            </a:r>
          </a:p>
          <a:p>
            <a:pPr algn="l" fontAlgn="ctr"/>
            <a:r>
              <a:rPr lang="ja-JP" altLang="en-US" b="0" i="0" dirty="0">
                <a:effectLst/>
                <a:latin typeface="Helvetica Neue"/>
              </a:rPr>
              <a:t>バレンシアガ</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A0CC3E9B-D0E8-43B4-9FB4-0C6B36FDC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82" y="995394"/>
            <a:ext cx="3693354" cy="3649034"/>
          </a:xfrm>
          <a:prstGeom prst="rect">
            <a:avLst/>
          </a:prstGeom>
        </p:spPr>
      </p:pic>
      <p:pic>
        <p:nvPicPr>
          <p:cNvPr id="4" name="図 3">
            <a:extLst>
              <a:ext uri="{FF2B5EF4-FFF2-40B4-BE49-F238E27FC236}">
                <a16:creationId xmlns:a16="http://schemas.microsoft.com/office/drawing/2014/main" id="{6D612807-1EC0-D838-82D0-B15C36683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936" y="995394"/>
            <a:ext cx="3113510" cy="3649034"/>
          </a:xfrm>
          <a:prstGeom prst="rect">
            <a:avLst/>
          </a:prstGeom>
        </p:spPr>
      </p:pic>
    </p:spTree>
    <p:extLst>
      <p:ext uri="{BB962C8B-B14F-4D97-AF65-F5344CB8AC3E}">
        <p14:creationId xmlns:p14="http://schemas.microsoft.com/office/powerpoint/2010/main" val="3939648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04081" y="150812"/>
            <a:ext cx="3480046" cy="958896"/>
          </a:xfrm>
        </p:spPr>
        <p:txBody>
          <a:bodyPr>
            <a:normAutofit/>
          </a:bodyPr>
          <a:lstStyle/>
          <a:p>
            <a:r>
              <a:rPr kumimoji="1" lang="en-US" altLang="ja-JP" dirty="0"/>
              <a:t>GUCCI</a:t>
            </a:r>
          </a:p>
          <a:p>
            <a:r>
              <a:rPr lang="ja-JP" altLang="en-US" dirty="0"/>
              <a:t>柄：</a:t>
            </a:r>
            <a:r>
              <a:rPr lang="en-US" altLang="ja-JP" dirty="0"/>
              <a:t>GG</a:t>
            </a:r>
            <a:r>
              <a:rPr lang="ja-JP" altLang="en-US" dirty="0"/>
              <a:t>スネーク（蛇）</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5031298" y="2238282"/>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4BFCDFA5-3D34-440C-8A02-4A7027E8B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855" y="1519315"/>
            <a:ext cx="3576468" cy="3576468"/>
          </a:xfrm>
          <a:prstGeom prst="rect">
            <a:avLst/>
          </a:prstGeom>
        </p:spPr>
      </p:pic>
      <p:sp>
        <p:nvSpPr>
          <p:cNvPr id="8" name="テキスト ボックス 7">
            <a:extLst>
              <a:ext uri="{FF2B5EF4-FFF2-40B4-BE49-F238E27FC236}">
                <a16:creationId xmlns:a16="http://schemas.microsoft.com/office/drawing/2014/main" id="{40696E55-8942-4E3C-9F2C-226A52957CCB}"/>
              </a:ext>
            </a:extLst>
          </p:cNvPr>
          <p:cNvSpPr txBox="1"/>
          <p:nvPr/>
        </p:nvSpPr>
        <p:spPr>
          <a:xfrm>
            <a:off x="4742895" y="1263429"/>
            <a:ext cx="6094520" cy="923330"/>
          </a:xfrm>
          <a:prstGeom prst="rect">
            <a:avLst/>
          </a:prstGeom>
          <a:noFill/>
        </p:spPr>
        <p:txBody>
          <a:bodyPr wrap="square">
            <a:spAutoFit/>
          </a:bodyPr>
          <a:lstStyle/>
          <a:p>
            <a:r>
              <a:rPr lang="ja-JP" altLang="en-US" dirty="0"/>
              <a:t>スネーク（蛇）のデザインが入れられているのが特徴</a:t>
            </a:r>
            <a:endParaRPr lang="en-US" altLang="ja-JP" dirty="0"/>
          </a:p>
          <a:p>
            <a:endParaRPr lang="en-US" altLang="ja-JP" dirty="0"/>
          </a:p>
          <a:p>
            <a:r>
              <a:rPr lang="en-US" altLang="ja-JP" dirty="0"/>
              <a:t>GG</a:t>
            </a:r>
            <a:r>
              <a:rPr lang="ja-JP" altLang="en-US" dirty="0"/>
              <a:t>がついてなくても高いので安ければリサーチ</a:t>
            </a:r>
            <a:endParaRPr lang="en-US" altLang="ja-JP" dirty="0"/>
          </a:p>
        </p:txBody>
      </p:sp>
      <p:pic>
        <p:nvPicPr>
          <p:cNvPr id="5" name="図 4">
            <a:extLst>
              <a:ext uri="{FF2B5EF4-FFF2-40B4-BE49-F238E27FC236}">
                <a16:creationId xmlns:a16="http://schemas.microsoft.com/office/drawing/2014/main" id="{D2B7CF09-3CAC-4FA0-B827-C739F2EA1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103" y="2340480"/>
            <a:ext cx="5042816" cy="4037188"/>
          </a:xfrm>
          <a:prstGeom prst="rect">
            <a:avLst/>
          </a:prstGeom>
        </p:spPr>
      </p:pic>
    </p:spTree>
    <p:extLst>
      <p:ext uri="{BB962C8B-B14F-4D97-AF65-F5344CB8AC3E}">
        <p14:creationId xmlns:p14="http://schemas.microsoft.com/office/powerpoint/2010/main" val="17359566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4"/>
            <a:ext cx="4196801" cy="1006991"/>
          </a:xfrm>
        </p:spPr>
        <p:txBody>
          <a:bodyPr>
            <a:normAutofit/>
          </a:bodyPr>
          <a:lstStyle/>
          <a:p>
            <a:pPr algn="l" fontAlgn="ctr"/>
            <a:r>
              <a:rPr lang="en-US" altLang="ja-JP" b="0" i="0" dirty="0">
                <a:effectLst/>
                <a:latin typeface="Helvetica Neue"/>
              </a:rPr>
              <a:t>HYSTERIC GLAMOUR </a:t>
            </a:r>
          </a:p>
          <a:p>
            <a:pPr algn="l" fontAlgn="ctr"/>
            <a:r>
              <a:rPr lang="ja-JP" altLang="en-US" b="0" i="0" dirty="0">
                <a:effectLst/>
                <a:latin typeface="Helvetica Neue"/>
              </a:rPr>
              <a:t>ヒステリックグラマー</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A06C32FC-08C1-4B8B-B69C-180A59D83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62" y="1085439"/>
            <a:ext cx="4652044" cy="3190532"/>
          </a:xfrm>
          <a:prstGeom prst="rect">
            <a:avLst/>
          </a:prstGeom>
        </p:spPr>
      </p:pic>
      <p:pic>
        <p:nvPicPr>
          <p:cNvPr id="5" name="図 4">
            <a:extLst>
              <a:ext uri="{FF2B5EF4-FFF2-40B4-BE49-F238E27FC236}">
                <a16:creationId xmlns:a16="http://schemas.microsoft.com/office/drawing/2014/main" id="{AF256D0A-C985-FF33-117F-D5D8D2A7F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059" y="1453830"/>
            <a:ext cx="4320000" cy="4619520"/>
          </a:xfrm>
          <a:prstGeom prst="rect">
            <a:avLst/>
          </a:prstGeom>
        </p:spPr>
      </p:pic>
    </p:spTree>
    <p:extLst>
      <p:ext uri="{BB962C8B-B14F-4D97-AF65-F5344CB8AC3E}">
        <p14:creationId xmlns:p14="http://schemas.microsoft.com/office/powerpoint/2010/main" val="10590531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4"/>
            <a:ext cx="4196801" cy="1006991"/>
          </a:xfrm>
        </p:spPr>
        <p:txBody>
          <a:bodyPr>
            <a:normAutofit/>
          </a:bodyPr>
          <a:lstStyle/>
          <a:p>
            <a:pPr algn="l" fontAlgn="ctr"/>
            <a:r>
              <a:rPr lang="en-US" altLang="ja-JP" b="0" i="0" dirty="0">
                <a:effectLst/>
                <a:latin typeface="Helvetica Neue"/>
              </a:rPr>
              <a:t>Acne Studios</a:t>
            </a:r>
          </a:p>
          <a:p>
            <a:pPr algn="l" fontAlgn="ctr"/>
            <a:r>
              <a:rPr lang="ja-JP" altLang="en-US" b="0" i="0" dirty="0">
                <a:effectLst/>
                <a:latin typeface="Helvetica Neue"/>
              </a:rPr>
              <a:t>アクネ ストゥディオズ </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AAD51C5C-576F-497E-8F55-A6FB6C60B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399" y="1144645"/>
            <a:ext cx="5937487" cy="5114155"/>
          </a:xfrm>
          <a:prstGeom prst="rect">
            <a:avLst/>
          </a:prstGeom>
        </p:spPr>
      </p:pic>
    </p:spTree>
    <p:extLst>
      <p:ext uri="{BB962C8B-B14F-4D97-AF65-F5344CB8AC3E}">
        <p14:creationId xmlns:p14="http://schemas.microsoft.com/office/powerpoint/2010/main" val="238287704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4"/>
            <a:ext cx="4196801" cy="1006991"/>
          </a:xfrm>
        </p:spPr>
        <p:txBody>
          <a:bodyPr>
            <a:normAutofit/>
          </a:bodyPr>
          <a:lstStyle/>
          <a:p>
            <a:pPr algn="l" fontAlgn="ctr"/>
            <a:r>
              <a:rPr lang="en-US" altLang="ja-JP" b="0" i="0" dirty="0">
                <a:effectLst/>
                <a:latin typeface="Helvetica Neue"/>
              </a:rPr>
              <a:t>Harley Davidson</a:t>
            </a:r>
          </a:p>
          <a:p>
            <a:pPr algn="l" fontAlgn="ctr"/>
            <a:r>
              <a:rPr lang="ja-JP" altLang="en-US" b="0" i="0" dirty="0">
                <a:effectLst/>
                <a:latin typeface="Helvetica Neue"/>
              </a:rPr>
              <a:t>ハーレーダビッドソン</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6A3A3D16-FF54-4CB6-8B42-3C40294F6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117" y="1223584"/>
            <a:ext cx="4511855" cy="5185625"/>
          </a:xfrm>
          <a:prstGeom prst="rect">
            <a:avLst/>
          </a:prstGeom>
        </p:spPr>
      </p:pic>
    </p:spTree>
    <p:extLst>
      <p:ext uri="{BB962C8B-B14F-4D97-AF65-F5344CB8AC3E}">
        <p14:creationId xmlns:p14="http://schemas.microsoft.com/office/powerpoint/2010/main" val="37982154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609864" y="137654"/>
            <a:ext cx="5099961" cy="1006991"/>
          </a:xfrm>
        </p:spPr>
        <p:txBody>
          <a:bodyPr>
            <a:normAutofit/>
          </a:bodyPr>
          <a:lstStyle/>
          <a:p>
            <a:pPr algn="l" fontAlgn="ctr"/>
            <a:r>
              <a:rPr lang="en-US" altLang="ja-JP" b="0" i="0" dirty="0">
                <a:effectLst/>
                <a:latin typeface="Helvetica Neue"/>
              </a:rPr>
              <a:t>MACKINTOSH PHILOSOPHY </a:t>
            </a:r>
          </a:p>
          <a:p>
            <a:pPr algn="l" fontAlgn="ctr"/>
            <a:r>
              <a:rPr lang="ja-JP" altLang="en-US" b="0" i="0" dirty="0">
                <a:effectLst/>
                <a:latin typeface="Helvetica Neue"/>
              </a:rPr>
              <a:t>マッキントッシュ フィロソフィー</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7E215BFB-20C6-4F88-9ADC-051969163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05" y="1065703"/>
            <a:ext cx="4680000" cy="5441280"/>
          </a:xfrm>
          <a:prstGeom prst="rect">
            <a:avLst/>
          </a:prstGeom>
        </p:spPr>
      </p:pic>
      <p:pic>
        <p:nvPicPr>
          <p:cNvPr id="4" name="図 3">
            <a:extLst>
              <a:ext uri="{FF2B5EF4-FFF2-40B4-BE49-F238E27FC236}">
                <a16:creationId xmlns:a16="http://schemas.microsoft.com/office/drawing/2014/main" id="{ECFECB66-59E8-E117-4411-0C8FB76F2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105" y="1065703"/>
            <a:ext cx="5400000" cy="3476806"/>
          </a:xfrm>
          <a:prstGeom prst="rect">
            <a:avLst/>
          </a:prstGeom>
        </p:spPr>
      </p:pic>
    </p:spTree>
    <p:extLst>
      <p:ext uri="{BB962C8B-B14F-4D97-AF65-F5344CB8AC3E}">
        <p14:creationId xmlns:p14="http://schemas.microsoft.com/office/powerpoint/2010/main" val="229845171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609864" y="137654"/>
            <a:ext cx="5099961" cy="1006991"/>
          </a:xfrm>
        </p:spPr>
        <p:txBody>
          <a:bodyPr>
            <a:normAutofit/>
          </a:bodyPr>
          <a:lstStyle/>
          <a:p>
            <a:pPr algn="l" fontAlgn="ctr"/>
            <a:r>
              <a:rPr lang="en-US" altLang="ja-JP" b="0" i="0" dirty="0">
                <a:effectLst/>
                <a:latin typeface="Helvetica Neue"/>
              </a:rPr>
              <a:t>BARNEYS NEW YORK</a:t>
            </a:r>
          </a:p>
          <a:p>
            <a:pPr algn="l" fontAlgn="ctr"/>
            <a:r>
              <a:rPr lang="ja-JP" altLang="en-US" b="0" i="0" dirty="0">
                <a:effectLst/>
                <a:latin typeface="Helvetica Neue"/>
              </a:rPr>
              <a:t>バーニーズ ニューヨーク</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A6C6BDC4-815D-43A0-9D16-6C17411FF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76" y="1243321"/>
            <a:ext cx="4680000" cy="4985760"/>
          </a:xfrm>
          <a:prstGeom prst="rect">
            <a:avLst/>
          </a:prstGeom>
        </p:spPr>
      </p:pic>
    </p:spTree>
    <p:extLst>
      <p:ext uri="{BB962C8B-B14F-4D97-AF65-F5344CB8AC3E}">
        <p14:creationId xmlns:p14="http://schemas.microsoft.com/office/powerpoint/2010/main" val="14899583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87787" y="137654"/>
            <a:ext cx="5099961" cy="1006991"/>
          </a:xfrm>
        </p:spPr>
        <p:txBody>
          <a:bodyPr>
            <a:normAutofit/>
          </a:bodyPr>
          <a:lstStyle/>
          <a:p>
            <a:pPr algn="l" fontAlgn="ctr"/>
            <a:r>
              <a:rPr lang="en-US" altLang="ja-JP" b="0" i="0" dirty="0">
                <a:effectLst/>
                <a:latin typeface="Helvetica Neue"/>
              </a:rPr>
              <a:t>STONE ISLAND</a:t>
            </a:r>
          </a:p>
          <a:p>
            <a:pPr algn="l" fontAlgn="ctr"/>
            <a:r>
              <a:rPr lang="ja-JP" altLang="en-US" b="0" i="0" dirty="0">
                <a:effectLst/>
                <a:latin typeface="Helvetica Neue"/>
              </a:rPr>
              <a:t>ストーンアイランド</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F0CD98E8-4130-4D98-9E92-78E98B23D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279" y="1144645"/>
            <a:ext cx="3559381" cy="5215212"/>
          </a:xfrm>
          <a:prstGeom prst="rect">
            <a:avLst/>
          </a:prstGeom>
        </p:spPr>
      </p:pic>
    </p:spTree>
    <p:extLst>
      <p:ext uri="{BB962C8B-B14F-4D97-AF65-F5344CB8AC3E}">
        <p14:creationId xmlns:p14="http://schemas.microsoft.com/office/powerpoint/2010/main" val="130866216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79107" y="137654"/>
            <a:ext cx="5099961" cy="1006991"/>
          </a:xfrm>
        </p:spPr>
        <p:txBody>
          <a:bodyPr>
            <a:normAutofit/>
          </a:bodyPr>
          <a:lstStyle/>
          <a:p>
            <a:pPr algn="l" fontAlgn="ctr"/>
            <a:r>
              <a:rPr lang="ja-JP" altLang="en-US" b="0" i="0" dirty="0">
                <a:effectLst/>
                <a:latin typeface="Helvetica Neue"/>
              </a:rPr>
              <a:t>レノマ</a:t>
            </a:r>
          </a:p>
          <a:p>
            <a:pPr algn="l" fontAlgn="ctr"/>
            <a:r>
              <a:rPr lang="en-US" altLang="ja-JP" b="0" i="0" dirty="0" err="1">
                <a:effectLst/>
                <a:latin typeface="Helvetica Neue"/>
              </a:rPr>
              <a:t>renoma</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E214A172-091B-4292-8A86-ED520E350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713" y="1144645"/>
            <a:ext cx="5040000" cy="5505124"/>
          </a:xfrm>
          <a:prstGeom prst="rect">
            <a:avLst/>
          </a:prstGeom>
        </p:spPr>
      </p:pic>
    </p:spTree>
    <p:extLst>
      <p:ext uri="{BB962C8B-B14F-4D97-AF65-F5344CB8AC3E}">
        <p14:creationId xmlns:p14="http://schemas.microsoft.com/office/powerpoint/2010/main" val="40652164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12040" y="171039"/>
            <a:ext cx="5099961" cy="1006991"/>
          </a:xfrm>
        </p:spPr>
        <p:txBody>
          <a:bodyPr>
            <a:normAutofit/>
          </a:bodyPr>
          <a:lstStyle/>
          <a:p>
            <a:pPr algn="l" fontAlgn="ctr"/>
            <a:r>
              <a:rPr lang="ja-JP" altLang="en-US" b="0" i="0" dirty="0">
                <a:effectLst/>
                <a:latin typeface="Helvetica Neue"/>
              </a:rPr>
              <a:t>ジャンニヴェルサーチ</a:t>
            </a:r>
          </a:p>
          <a:p>
            <a:pPr algn="l" fontAlgn="ctr"/>
            <a:r>
              <a:rPr lang="en-US" altLang="ja-JP" b="0" i="0" dirty="0">
                <a:effectLst/>
                <a:latin typeface="Helvetica Neue"/>
              </a:rPr>
              <a:t>Gianni Versace</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8B1CA2E8-9613-45BD-9831-C4E35DD46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91" y="1098596"/>
            <a:ext cx="3960000" cy="5380320"/>
          </a:xfrm>
          <a:prstGeom prst="rect">
            <a:avLst/>
          </a:prstGeom>
        </p:spPr>
      </p:pic>
    </p:spTree>
    <p:extLst>
      <p:ext uri="{BB962C8B-B14F-4D97-AF65-F5344CB8AC3E}">
        <p14:creationId xmlns:p14="http://schemas.microsoft.com/office/powerpoint/2010/main" val="2025463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5102774" y="171039"/>
            <a:ext cx="5099961" cy="1006991"/>
          </a:xfrm>
        </p:spPr>
        <p:txBody>
          <a:bodyPr>
            <a:normAutofit/>
          </a:bodyPr>
          <a:lstStyle/>
          <a:p>
            <a:pPr algn="l" fontAlgn="ctr"/>
            <a:r>
              <a:rPr lang="ja-JP" altLang="en-US" b="0" i="0" dirty="0">
                <a:effectLst/>
                <a:latin typeface="Helvetica Neue"/>
              </a:rPr>
              <a:t>ランバン</a:t>
            </a:r>
          </a:p>
          <a:p>
            <a:pPr algn="l" fontAlgn="ctr"/>
            <a:r>
              <a:rPr lang="en-US" altLang="ja-JP" b="0" i="0" dirty="0">
                <a:effectLst/>
                <a:latin typeface="Helvetica Neue"/>
              </a:rPr>
              <a:t>LANVIN</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851EE6EE-9C2F-4849-8D43-024B16E94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02" y="1096376"/>
            <a:ext cx="4320000" cy="5362560"/>
          </a:xfrm>
          <a:prstGeom prst="rect">
            <a:avLst/>
          </a:prstGeom>
        </p:spPr>
      </p:pic>
    </p:spTree>
    <p:extLst>
      <p:ext uri="{BB962C8B-B14F-4D97-AF65-F5344CB8AC3E}">
        <p14:creationId xmlns:p14="http://schemas.microsoft.com/office/powerpoint/2010/main" val="26743219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1006991"/>
          </a:xfrm>
        </p:spPr>
        <p:txBody>
          <a:bodyPr>
            <a:normAutofit fontScale="77500" lnSpcReduction="20000"/>
          </a:bodyPr>
          <a:lstStyle/>
          <a:p>
            <a:pPr fontAlgn="ctr"/>
            <a:r>
              <a:rPr lang="en-US" altLang="ja-JP" b="0" i="0" dirty="0">
                <a:effectLst/>
                <a:latin typeface="Helvetica Neue"/>
              </a:rPr>
              <a:t>Y-3</a:t>
            </a:r>
          </a:p>
          <a:p>
            <a:pPr fontAlgn="ctr"/>
            <a:r>
              <a:rPr lang="ja-JP" altLang="en-US" b="0" i="0" dirty="0">
                <a:effectLst/>
                <a:latin typeface="Helvetica Neue"/>
              </a:rPr>
              <a:t>ワイスリー</a:t>
            </a:r>
            <a:br>
              <a:rPr lang="en-US" altLang="ja-JP" b="0" i="0" dirty="0">
                <a:effectLst/>
                <a:latin typeface="Helvetica Neue"/>
              </a:rPr>
            </a:br>
            <a:r>
              <a:rPr lang="ja-JP" altLang="en-US" b="0" i="0" dirty="0">
                <a:effectLst/>
                <a:latin typeface="Helvetica Neue"/>
              </a:rPr>
              <a:t>「アディダス」とデザイナー「ヨウジヤマモト」とのコラボ</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894EE1A7-2414-451A-A0A0-BF2D0F1AF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75" y="1214961"/>
            <a:ext cx="3600000" cy="5472000"/>
          </a:xfrm>
          <a:prstGeom prst="rect">
            <a:avLst/>
          </a:prstGeom>
        </p:spPr>
      </p:pic>
    </p:spTree>
    <p:extLst>
      <p:ext uri="{BB962C8B-B14F-4D97-AF65-F5344CB8AC3E}">
        <p14:creationId xmlns:p14="http://schemas.microsoft.com/office/powerpoint/2010/main" val="744781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85570" y="195200"/>
            <a:ext cx="3258104" cy="958896"/>
          </a:xfrm>
        </p:spPr>
        <p:txBody>
          <a:bodyPr>
            <a:normAutofit/>
          </a:bodyPr>
          <a:lstStyle/>
          <a:p>
            <a:r>
              <a:rPr kumimoji="1" lang="en-US" altLang="ja-JP" dirty="0"/>
              <a:t>GUCCI</a:t>
            </a:r>
          </a:p>
          <a:p>
            <a:r>
              <a:rPr lang="ja-JP" altLang="en-US" dirty="0"/>
              <a:t>柄：ジャッキー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0CA5EB7C-9C67-4790-9AB3-AFDA240A2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840" y="1686756"/>
            <a:ext cx="4420059" cy="3293617"/>
          </a:xfrm>
          <a:prstGeom prst="rect">
            <a:avLst/>
          </a:prstGeom>
        </p:spPr>
      </p:pic>
      <p:sp>
        <p:nvSpPr>
          <p:cNvPr id="5" name="正方形/長方形 4">
            <a:extLst>
              <a:ext uri="{FF2B5EF4-FFF2-40B4-BE49-F238E27FC236}">
                <a16:creationId xmlns:a16="http://schemas.microsoft.com/office/drawing/2014/main" id="{BDA08032-3549-4164-B13B-674EAFB64074}"/>
              </a:ext>
            </a:extLst>
          </p:cNvPr>
          <p:cNvSpPr/>
          <p:nvPr/>
        </p:nvSpPr>
        <p:spPr>
          <a:xfrm>
            <a:off x="2672177" y="2627791"/>
            <a:ext cx="843379" cy="1308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字幕 2">
            <a:extLst>
              <a:ext uri="{FF2B5EF4-FFF2-40B4-BE49-F238E27FC236}">
                <a16:creationId xmlns:a16="http://schemas.microsoft.com/office/drawing/2014/main" id="{FAB06CA6-E281-4EC6-839A-6ACFFFA496E2}"/>
              </a:ext>
            </a:extLst>
          </p:cNvPr>
          <p:cNvSpPr txBox="1">
            <a:spLocks/>
          </p:cNvSpPr>
          <p:nvPr/>
        </p:nvSpPr>
        <p:spPr>
          <a:xfrm>
            <a:off x="5748750" y="2627790"/>
            <a:ext cx="3981175"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ジャッキー金具が特徴</a:t>
            </a:r>
            <a:endParaRPr lang="en-US" altLang="ja-JP" dirty="0"/>
          </a:p>
        </p:txBody>
      </p:sp>
    </p:spTree>
    <p:extLst>
      <p:ext uri="{BB962C8B-B14F-4D97-AF65-F5344CB8AC3E}">
        <p14:creationId xmlns:p14="http://schemas.microsoft.com/office/powerpoint/2010/main" val="18864148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アーバンリサーチ</a:t>
            </a:r>
          </a:p>
          <a:p>
            <a:pPr fontAlgn="ctr"/>
            <a:r>
              <a:rPr lang="en-US" altLang="ja-JP" b="0" i="0" dirty="0">
                <a:effectLst/>
                <a:latin typeface="Helvetica Neue"/>
              </a:rPr>
              <a:t>URBAN RESEARCH</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F128620C-EB07-402D-8CD2-61B3F1771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17" y="920978"/>
            <a:ext cx="3600000" cy="4344000"/>
          </a:xfrm>
          <a:prstGeom prst="rect">
            <a:avLst/>
          </a:prstGeom>
        </p:spPr>
      </p:pic>
    </p:spTree>
    <p:extLst>
      <p:ext uri="{BB962C8B-B14F-4D97-AF65-F5344CB8AC3E}">
        <p14:creationId xmlns:p14="http://schemas.microsoft.com/office/powerpoint/2010/main" val="33697802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サンローラン</a:t>
            </a:r>
          </a:p>
          <a:p>
            <a:pPr fontAlgn="ctr"/>
            <a:r>
              <a:rPr lang="en-US" altLang="ja-JP" b="0" i="0" dirty="0">
                <a:effectLst/>
                <a:latin typeface="Helvetica Neue"/>
              </a:rPr>
              <a:t>Saint Laurent</a:t>
            </a:r>
          </a:p>
        </p:txBody>
      </p:sp>
      <p:pic>
        <p:nvPicPr>
          <p:cNvPr id="5" name="図 4">
            <a:extLst>
              <a:ext uri="{FF2B5EF4-FFF2-40B4-BE49-F238E27FC236}">
                <a16:creationId xmlns:a16="http://schemas.microsoft.com/office/drawing/2014/main" id="{0CF3CEC1-60AC-71A5-39A4-E749B4791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33" y="920978"/>
            <a:ext cx="3600000" cy="4953600"/>
          </a:xfrm>
          <a:prstGeom prst="rect">
            <a:avLst/>
          </a:prstGeom>
        </p:spPr>
      </p:pic>
      <p:pic>
        <p:nvPicPr>
          <p:cNvPr id="4" name="図 3">
            <a:extLst>
              <a:ext uri="{FF2B5EF4-FFF2-40B4-BE49-F238E27FC236}">
                <a16:creationId xmlns:a16="http://schemas.microsoft.com/office/drawing/2014/main" id="{EA36CE3F-1D71-9CCE-3909-EC9D52CDA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550" y="973606"/>
            <a:ext cx="3960000" cy="4345440"/>
          </a:xfrm>
          <a:prstGeom prst="rect">
            <a:avLst/>
          </a:prstGeom>
        </p:spPr>
      </p:pic>
    </p:spTree>
    <p:extLst>
      <p:ext uri="{BB962C8B-B14F-4D97-AF65-F5344CB8AC3E}">
        <p14:creationId xmlns:p14="http://schemas.microsoft.com/office/powerpoint/2010/main" val="739692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カービングトライブス</a:t>
            </a:r>
          </a:p>
          <a:p>
            <a:pPr fontAlgn="ctr"/>
            <a:r>
              <a:rPr lang="en-US" altLang="ja-JP" b="0" i="0" dirty="0">
                <a:effectLst/>
                <a:latin typeface="Helvetica Neue"/>
              </a:rPr>
              <a:t>CARVING TRIBES </a:t>
            </a:r>
          </a:p>
        </p:txBody>
      </p:sp>
      <p:pic>
        <p:nvPicPr>
          <p:cNvPr id="4" name="図 3">
            <a:extLst>
              <a:ext uri="{FF2B5EF4-FFF2-40B4-BE49-F238E27FC236}">
                <a16:creationId xmlns:a16="http://schemas.microsoft.com/office/drawing/2014/main" id="{402155EF-8560-1498-B54E-22172DF31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597" y="920978"/>
            <a:ext cx="5400000" cy="5479200"/>
          </a:xfrm>
          <a:prstGeom prst="rect">
            <a:avLst/>
          </a:prstGeom>
        </p:spPr>
      </p:pic>
    </p:spTree>
    <p:extLst>
      <p:ext uri="{BB962C8B-B14F-4D97-AF65-F5344CB8AC3E}">
        <p14:creationId xmlns:p14="http://schemas.microsoft.com/office/powerpoint/2010/main" val="291008446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カービングトライブス</a:t>
            </a:r>
          </a:p>
          <a:p>
            <a:pPr fontAlgn="ctr"/>
            <a:r>
              <a:rPr lang="en-US" altLang="ja-JP" b="0" i="0" dirty="0">
                <a:effectLst/>
                <a:latin typeface="Helvetica Neue"/>
              </a:rPr>
              <a:t>CARVING TRIBES </a:t>
            </a:r>
          </a:p>
        </p:txBody>
      </p:sp>
      <p:pic>
        <p:nvPicPr>
          <p:cNvPr id="4" name="図 3">
            <a:extLst>
              <a:ext uri="{FF2B5EF4-FFF2-40B4-BE49-F238E27FC236}">
                <a16:creationId xmlns:a16="http://schemas.microsoft.com/office/drawing/2014/main" id="{402155EF-8560-1498-B54E-22172DF31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597" y="920978"/>
            <a:ext cx="5400000" cy="5479200"/>
          </a:xfrm>
          <a:prstGeom prst="rect">
            <a:avLst/>
          </a:prstGeom>
        </p:spPr>
      </p:pic>
    </p:spTree>
    <p:extLst>
      <p:ext uri="{BB962C8B-B14F-4D97-AF65-F5344CB8AC3E}">
        <p14:creationId xmlns:p14="http://schemas.microsoft.com/office/powerpoint/2010/main" val="3895434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トゥミ</a:t>
            </a:r>
          </a:p>
          <a:p>
            <a:pPr fontAlgn="ctr"/>
            <a:r>
              <a:rPr lang="en-US" altLang="ja-JP" b="0" i="0" dirty="0">
                <a:effectLst/>
                <a:latin typeface="Helvetica Neue"/>
              </a:rPr>
              <a:t>TUMI</a:t>
            </a:r>
          </a:p>
        </p:txBody>
      </p:sp>
      <p:pic>
        <p:nvPicPr>
          <p:cNvPr id="4" name="図 3">
            <a:extLst>
              <a:ext uri="{FF2B5EF4-FFF2-40B4-BE49-F238E27FC236}">
                <a16:creationId xmlns:a16="http://schemas.microsoft.com/office/drawing/2014/main" id="{D9397A19-0AC1-8C16-F113-48A783536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217" y="920978"/>
            <a:ext cx="5040000" cy="5496960"/>
          </a:xfrm>
          <a:prstGeom prst="rect">
            <a:avLst/>
          </a:prstGeom>
        </p:spPr>
      </p:pic>
    </p:spTree>
    <p:extLst>
      <p:ext uri="{BB962C8B-B14F-4D97-AF65-F5344CB8AC3E}">
        <p14:creationId xmlns:p14="http://schemas.microsoft.com/office/powerpoint/2010/main" val="152608553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トゥミ　アナスイ　コラボ</a:t>
            </a:r>
          </a:p>
          <a:p>
            <a:pPr fontAlgn="ctr"/>
            <a:r>
              <a:rPr lang="en-US" altLang="ja-JP" b="0" i="0" dirty="0">
                <a:effectLst/>
                <a:latin typeface="Helvetica Neue"/>
              </a:rPr>
              <a:t>TUMI×ANNA SUI</a:t>
            </a:r>
          </a:p>
        </p:txBody>
      </p:sp>
      <p:pic>
        <p:nvPicPr>
          <p:cNvPr id="5" name="図 4">
            <a:extLst>
              <a:ext uri="{FF2B5EF4-FFF2-40B4-BE49-F238E27FC236}">
                <a16:creationId xmlns:a16="http://schemas.microsoft.com/office/drawing/2014/main" id="{E57154EC-A19D-238E-DCF9-BED861675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296" y="876600"/>
            <a:ext cx="5400000" cy="5104800"/>
          </a:xfrm>
          <a:prstGeom prst="rect">
            <a:avLst/>
          </a:prstGeom>
        </p:spPr>
      </p:pic>
    </p:spTree>
    <p:extLst>
      <p:ext uri="{BB962C8B-B14F-4D97-AF65-F5344CB8AC3E}">
        <p14:creationId xmlns:p14="http://schemas.microsoft.com/office/powerpoint/2010/main" val="23698265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アディダス</a:t>
            </a:r>
            <a:endParaRPr lang="en-US" altLang="ja-JP" b="0" i="0" dirty="0">
              <a:effectLst/>
              <a:latin typeface="Helvetica Neue"/>
            </a:endParaRPr>
          </a:p>
          <a:p>
            <a:pPr fontAlgn="ctr"/>
            <a:r>
              <a:rPr lang="en-US" altLang="ja-JP" dirty="0">
                <a:latin typeface="Helvetica Neue"/>
              </a:rPr>
              <a:t>adidas</a:t>
            </a:r>
            <a:endParaRPr lang="en-US" altLang="ja-JP" b="0" i="0" dirty="0">
              <a:effectLst/>
              <a:latin typeface="Helvetica Neue"/>
            </a:endParaRPr>
          </a:p>
        </p:txBody>
      </p:sp>
      <p:pic>
        <p:nvPicPr>
          <p:cNvPr id="4" name="図 3">
            <a:extLst>
              <a:ext uri="{FF2B5EF4-FFF2-40B4-BE49-F238E27FC236}">
                <a16:creationId xmlns:a16="http://schemas.microsoft.com/office/drawing/2014/main" id="{50C16EC4-FAF6-C1E4-12FD-B9F38CEAB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949" y="920978"/>
            <a:ext cx="4259094" cy="4804258"/>
          </a:xfrm>
          <a:prstGeom prst="rect">
            <a:avLst/>
          </a:prstGeom>
        </p:spPr>
      </p:pic>
    </p:spTree>
    <p:extLst>
      <p:ext uri="{BB962C8B-B14F-4D97-AF65-F5344CB8AC3E}">
        <p14:creationId xmlns:p14="http://schemas.microsoft.com/office/powerpoint/2010/main" val="5600939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エミリオ・プッチ</a:t>
            </a:r>
          </a:p>
          <a:p>
            <a:pPr fontAlgn="ctr"/>
            <a:r>
              <a:rPr lang="en-US" altLang="ja-JP" b="0" i="0" dirty="0">
                <a:effectLst/>
                <a:latin typeface="Helvetica Neue"/>
              </a:rPr>
              <a:t>Emilio Pucci </a:t>
            </a:r>
          </a:p>
        </p:txBody>
      </p:sp>
      <p:pic>
        <p:nvPicPr>
          <p:cNvPr id="5" name="図 4">
            <a:extLst>
              <a:ext uri="{FF2B5EF4-FFF2-40B4-BE49-F238E27FC236}">
                <a16:creationId xmlns:a16="http://schemas.microsoft.com/office/drawing/2014/main" id="{6CD0D2C6-EC7C-80E7-DBEA-92A012FE7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4009" y="920978"/>
            <a:ext cx="5040000" cy="5638879"/>
          </a:xfrm>
          <a:prstGeom prst="rect">
            <a:avLst/>
          </a:prstGeom>
        </p:spPr>
      </p:pic>
    </p:spTree>
    <p:extLst>
      <p:ext uri="{BB962C8B-B14F-4D97-AF65-F5344CB8AC3E}">
        <p14:creationId xmlns:p14="http://schemas.microsoft.com/office/powerpoint/2010/main" val="49653763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ユキ トリイ</a:t>
            </a:r>
          </a:p>
          <a:p>
            <a:pPr fontAlgn="ctr"/>
            <a:r>
              <a:rPr lang="en-US" altLang="ja-JP" b="0" i="0" dirty="0">
                <a:effectLst/>
                <a:latin typeface="Helvetica Neue"/>
              </a:rPr>
              <a:t>YUKI TORII</a:t>
            </a:r>
          </a:p>
        </p:txBody>
      </p:sp>
      <p:pic>
        <p:nvPicPr>
          <p:cNvPr id="4" name="図 3">
            <a:extLst>
              <a:ext uri="{FF2B5EF4-FFF2-40B4-BE49-F238E27FC236}">
                <a16:creationId xmlns:a16="http://schemas.microsoft.com/office/drawing/2014/main" id="{C1717C81-A40B-E338-FA42-C64C3435D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455" y="847281"/>
            <a:ext cx="5040000" cy="5839680"/>
          </a:xfrm>
          <a:prstGeom prst="rect">
            <a:avLst/>
          </a:prstGeom>
        </p:spPr>
      </p:pic>
    </p:spTree>
    <p:extLst>
      <p:ext uri="{BB962C8B-B14F-4D97-AF65-F5344CB8AC3E}">
        <p14:creationId xmlns:p14="http://schemas.microsoft.com/office/powerpoint/2010/main" val="31488802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ハナエ モリ</a:t>
            </a:r>
          </a:p>
          <a:p>
            <a:pPr fontAlgn="ctr"/>
            <a:r>
              <a:rPr lang="en-US" altLang="ja-JP" b="0" i="0" dirty="0">
                <a:effectLst/>
                <a:latin typeface="Helvetica Neue"/>
              </a:rPr>
              <a:t>HANAE MORI </a:t>
            </a:r>
          </a:p>
        </p:txBody>
      </p:sp>
      <p:pic>
        <p:nvPicPr>
          <p:cNvPr id="5" name="図 4">
            <a:extLst>
              <a:ext uri="{FF2B5EF4-FFF2-40B4-BE49-F238E27FC236}">
                <a16:creationId xmlns:a16="http://schemas.microsoft.com/office/drawing/2014/main" id="{33ED4F3A-36F3-9B29-9224-0775225CC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770" y="1023482"/>
            <a:ext cx="4680000" cy="5484960"/>
          </a:xfrm>
          <a:prstGeom prst="rect">
            <a:avLst/>
          </a:prstGeom>
        </p:spPr>
      </p:pic>
    </p:spTree>
    <p:extLst>
      <p:ext uri="{BB962C8B-B14F-4D97-AF65-F5344CB8AC3E}">
        <p14:creationId xmlns:p14="http://schemas.microsoft.com/office/powerpoint/2010/main" val="2763474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88420" y="150812"/>
            <a:ext cx="3551068" cy="958896"/>
          </a:xfrm>
        </p:spPr>
        <p:txBody>
          <a:bodyPr>
            <a:normAutofit fontScale="92500"/>
          </a:bodyPr>
          <a:lstStyle/>
          <a:p>
            <a:r>
              <a:rPr kumimoji="1" lang="en-US" altLang="ja-JP" dirty="0"/>
              <a:t>GUCCI</a:t>
            </a:r>
          </a:p>
          <a:p>
            <a:r>
              <a:rPr lang="ja-JP" altLang="en-US" dirty="0"/>
              <a:t>柄：インターンロッキング</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271167EB-A86C-4BCD-8078-EE388415D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29" y="1313840"/>
            <a:ext cx="2831893" cy="2831893"/>
          </a:xfrm>
          <a:prstGeom prst="rect">
            <a:avLst/>
          </a:prstGeom>
        </p:spPr>
      </p:pic>
      <p:pic>
        <p:nvPicPr>
          <p:cNvPr id="6" name="図 5">
            <a:extLst>
              <a:ext uri="{FF2B5EF4-FFF2-40B4-BE49-F238E27FC236}">
                <a16:creationId xmlns:a16="http://schemas.microsoft.com/office/drawing/2014/main" id="{331F55BC-682D-4647-9450-08393084B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122" y="1313841"/>
            <a:ext cx="2659017" cy="2832032"/>
          </a:xfrm>
          <a:prstGeom prst="rect">
            <a:avLst/>
          </a:prstGeom>
        </p:spPr>
      </p:pic>
      <p:sp>
        <p:nvSpPr>
          <p:cNvPr id="8" name="字幕 2">
            <a:extLst>
              <a:ext uri="{FF2B5EF4-FFF2-40B4-BE49-F238E27FC236}">
                <a16:creationId xmlns:a16="http://schemas.microsoft.com/office/drawing/2014/main" id="{1EA86C21-FEB6-44B6-8A18-9D6E57179178}"/>
              </a:ext>
            </a:extLst>
          </p:cNvPr>
          <p:cNvSpPr txBox="1">
            <a:spLocks/>
          </p:cNvSpPr>
          <p:nvPr/>
        </p:nvSpPr>
        <p:spPr>
          <a:xfrm>
            <a:off x="6489577" y="1263324"/>
            <a:ext cx="4259557" cy="1092903"/>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同じマークをお互いが　反転しあってかみ合うような形になって</a:t>
            </a:r>
            <a:r>
              <a:rPr lang="en-US" altLang="ja-JP" dirty="0"/>
              <a:t>1</a:t>
            </a:r>
            <a:r>
              <a:rPr lang="ja-JP" altLang="en-US" dirty="0"/>
              <a:t>対となった</a:t>
            </a:r>
            <a:endParaRPr lang="en-US" altLang="ja-JP" dirty="0"/>
          </a:p>
          <a:p>
            <a:r>
              <a:rPr lang="ja-JP" altLang="en-US" dirty="0"/>
              <a:t>デザインのアイコン</a:t>
            </a:r>
            <a:endParaRPr lang="en-US" altLang="ja-JP" dirty="0"/>
          </a:p>
          <a:p>
            <a:r>
              <a:rPr lang="en-US" altLang="ja-JP" dirty="0"/>
              <a:t>GG</a:t>
            </a:r>
            <a:r>
              <a:rPr lang="ja-JP" altLang="en-US" dirty="0"/>
              <a:t>が向き合っていたり、右向き同士だったり、、時には、背を向けているレア品もある</a:t>
            </a:r>
            <a:endParaRPr lang="en-US" altLang="ja-JP" dirty="0"/>
          </a:p>
        </p:txBody>
      </p:sp>
      <p:pic>
        <p:nvPicPr>
          <p:cNvPr id="5" name="図 4">
            <a:extLst>
              <a:ext uri="{FF2B5EF4-FFF2-40B4-BE49-F238E27FC236}">
                <a16:creationId xmlns:a16="http://schemas.microsoft.com/office/drawing/2014/main" id="{45DDE2BF-064F-453E-8A56-5DFA94616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4471" y="2442523"/>
            <a:ext cx="4992505" cy="3841914"/>
          </a:xfrm>
          <a:prstGeom prst="rect">
            <a:avLst/>
          </a:prstGeom>
        </p:spPr>
      </p:pic>
    </p:spTree>
    <p:extLst>
      <p:ext uri="{BB962C8B-B14F-4D97-AF65-F5344CB8AC3E}">
        <p14:creationId xmlns:p14="http://schemas.microsoft.com/office/powerpoint/2010/main" val="388869413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ダニエル＆ボブ</a:t>
            </a:r>
          </a:p>
          <a:p>
            <a:pPr fontAlgn="ctr"/>
            <a:r>
              <a:rPr lang="en-US" altLang="ja-JP" b="0" i="0" dirty="0" err="1">
                <a:effectLst/>
                <a:latin typeface="Helvetica Neue"/>
              </a:rPr>
              <a:t>Daniel&amp;Bob</a:t>
            </a:r>
            <a:r>
              <a:rPr lang="en-US" altLang="ja-JP" b="0" i="0" dirty="0">
                <a:effectLst/>
                <a:latin typeface="Helvetica Neue"/>
              </a:rPr>
              <a:t> </a:t>
            </a:r>
          </a:p>
        </p:txBody>
      </p:sp>
      <p:pic>
        <p:nvPicPr>
          <p:cNvPr id="4" name="図 3">
            <a:extLst>
              <a:ext uri="{FF2B5EF4-FFF2-40B4-BE49-F238E27FC236}">
                <a16:creationId xmlns:a16="http://schemas.microsoft.com/office/drawing/2014/main" id="{74B35090-2BD5-39D5-66F0-B42FF6F0C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058" y="1052546"/>
            <a:ext cx="5040000" cy="5107200"/>
          </a:xfrm>
          <a:prstGeom prst="rect">
            <a:avLst/>
          </a:prstGeom>
        </p:spPr>
      </p:pic>
    </p:spTree>
    <p:extLst>
      <p:ext uri="{BB962C8B-B14F-4D97-AF65-F5344CB8AC3E}">
        <p14:creationId xmlns:p14="http://schemas.microsoft.com/office/powerpoint/2010/main" val="23492192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ティーケー タケオキクチ</a:t>
            </a:r>
          </a:p>
          <a:p>
            <a:pPr fontAlgn="ctr"/>
            <a:r>
              <a:rPr lang="en-US" altLang="ja-JP" b="0" i="0" dirty="0" err="1">
                <a:effectLst/>
                <a:latin typeface="Helvetica Neue"/>
              </a:rPr>
              <a:t>tk.TAKEO</a:t>
            </a:r>
            <a:r>
              <a:rPr lang="en-US" altLang="ja-JP" b="0" i="0" dirty="0">
                <a:effectLst/>
                <a:latin typeface="Helvetica Neue"/>
              </a:rPr>
              <a:t> KIKUCHI</a:t>
            </a:r>
          </a:p>
        </p:txBody>
      </p:sp>
      <p:pic>
        <p:nvPicPr>
          <p:cNvPr id="5" name="図 4">
            <a:extLst>
              <a:ext uri="{FF2B5EF4-FFF2-40B4-BE49-F238E27FC236}">
                <a16:creationId xmlns:a16="http://schemas.microsoft.com/office/drawing/2014/main" id="{F03ED621-5E3B-FBA7-D719-EDAA572B2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31" y="1065703"/>
            <a:ext cx="4320000" cy="5051520"/>
          </a:xfrm>
          <a:prstGeom prst="rect">
            <a:avLst/>
          </a:prstGeom>
        </p:spPr>
      </p:pic>
    </p:spTree>
    <p:extLst>
      <p:ext uri="{BB962C8B-B14F-4D97-AF65-F5344CB8AC3E}">
        <p14:creationId xmlns:p14="http://schemas.microsoft.com/office/powerpoint/2010/main" val="117728875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ヤマハ</a:t>
            </a:r>
            <a:endParaRPr lang="en-US" altLang="ja-JP" b="0" i="0" dirty="0">
              <a:effectLst/>
              <a:latin typeface="Helvetica Neue"/>
            </a:endParaRPr>
          </a:p>
          <a:p>
            <a:pPr fontAlgn="ctr"/>
            <a:r>
              <a:rPr lang="en-US" altLang="ja-JP" b="0" i="0" dirty="0">
                <a:effectLst/>
                <a:latin typeface="Helvetica Neue"/>
              </a:rPr>
              <a:t>YAMAHA</a:t>
            </a:r>
          </a:p>
        </p:txBody>
      </p:sp>
      <p:pic>
        <p:nvPicPr>
          <p:cNvPr id="4" name="図 3">
            <a:extLst>
              <a:ext uri="{FF2B5EF4-FFF2-40B4-BE49-F238E27FC236}">
                <a16:creationId xmlns:a16="http://schemas.microsoft.com/office/drawing/2014/main" id="{C5EE6E44-0902-FE8A-09B9-0617F6BC4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213" y="634589"/>
            <a:ext cx="3600000" cy="4488000"/>
          </a:xfrm>
          <a:prstGeom prst="rect">
            <a:avLst/>
          </a:prstGeom>
        </p:spPr>
      </p:pic>
      <p:pic>
        <p:nvPicPr>
          <p:cNvPr id="5" name="図 4">
            <a:extLst>
              <a:ext uri="{FF2B5EF4-FFF2-40B4-BE49-F238E27FC236}">
                <a16:creationId xmlns:a16="http://schemas.microsoft.com/office/drawing/2014/main" id="{B29FCD68-A941-3210-2851-E75704E74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213" y="1427117"/>
            <a:ext cx="5040000" cy="3247423"/>
          </a:xfrm>
          <a:prstGeom prst="rect">
            <a:avLst/>
          </a:prstGeom>
        </p:spPr>
      </p:pic>
    </p:spTree>
    <p:extLst>
      <p:ext uri="{BB962C8B-B14F-4D97-AF65-F5344CB8AC3E}">
        <p14:creationId xmlns:p14="http://schemas.microsoft.com/office/powerpoint/2010/main" val="39408240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ヒューゴボス</a:t>
            </a:r>
            <a:endParaRPr lang="en-US" altLang="ja-JP" b="0" i="0" dirty="0">
              <a:effectLst/>
              <a:latin typeface="Helvetica Neue"/>
            </a:endParaRPr>
          </a:p>
          <a:p>
            <a:pPr fontAlgn="ctr"/>
            <a:r>
              <a:rPr lang="en-US" altLang="ja-JP" dirty="0">
                <a:latin typeface="Helvetica Neue"/>
              </a:rPr>
              <a:t>HUGO</a:t>
            </a:r>
            <a:r>
              <a:rPr lang="ja-JP" altLang="en-US" dirty="0">
                <a:latin typeface="Helvetica Neue"/>
              </a:rPr>
              <a:t>　</a:t>
            </a:r>
            <a:r>
              <a:rPr lang="en-US" altLang="ja-JP" dirty="0">
                <a:latin typeface="Helvetica Neue"/>
              </a:rPr>
              <a:t>BOSS</a:t>
            </a:r>
            <a:endParaRPr lang="en-US" altLang="ja-JP" b="0" i="0" dirty="0">
              <a:effectLst/>
              <a:latin typeface="Helvetica Neue"/>
            </a:endParaRPr>
          </a:p>
        </p:txBody>
      </p:sp>
      <p:pic>
        <p:nvPicPr>
          <p:cNvPr id="5" name="図 4">
            <a:extLst>
              <a:ext uri="{FF2B5EF4-FFF2-40B4-BE49-F238E27FC236}">
                <a16:creationId xmlns:a16="http://schemas.microsoft.com/office/drawing/2014/main" id="{FDDD6F65-AED9-BC5C-6D01-604BEDEEE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6000" y="1204111"/>
            <a:ext cx="3960000" cy="3843840"/>
          </a:xfrm>
          <a:prstGeom prst="rect">
            <a:avLst/>
          </a:prstGeom>
        </p:spPr>
      </p:pic>
    </p:spTree>
    <p:extLst>
      <p:ext uri="{BB962C8B-B14F-4D97-AF65-F5344CB8AC3E}">
        <p14:creationId xmlns:p14="http://schemas.microsoft.com/office/powerpoint/2010/main" val="10111700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ルーカーバイネイバーフッド</a:t>
            </a:r>
            <a:endParaRPr lang="en-US" altLang="ja-JP" b="0" i="0" dirty="0">
              <a:effectLst/>
              <a:latin typeface="Helvetica Neue"/>
            </a:endParaRPr>
          </a:p>
          <a:p>
            <a:pPr fontAlgn="ctr"/>
            <a:r>
              <a:rPr lang="en-US" altLang="ja-JP" b="0" i="0" dirty="0">
                <a:effectLst/>
                <a:latin typeface="Helvetica Neue"/>
              </a:rPr>
              <a:t>LUKER BY NEIGHBORHOOD</a:t>
            </a:r>
          </a:p>
        </p:txBody>
      </p:sp>
      <p:pic>
        <p:nvPicPr>
          <p:cNvPr id="4" name="図 3">
            <a:extLst>
              <a:ext uri="{FF2B5EF4-FFF2-40B4-BE49-F238E27FC236}">
                <a16:creationId xmlns:a16="http://schemas.microsoft.com/office/drawing/2014/main" id="{DA70F901-6145-A790-C99D-5DED1018D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000" y="1358020"/>
            <a:ext cx="3600000" cy="3892800"/>
          </a:xfrm>
          <a:prstGeom prst="rect">
            <a:avLst/>
          </a:prstGeom>
        </p:spPr>
      </p:pic>
    </p:spTree>
    <p:extLst>
      <p:ext uri="{BB962C8B-B14F-4D97-AF65-F5344CB8AC3E}">
        <p14:creationId xmlns:p14="http://schemas.microsoft.com/office/powerpoint/2010/main" val="20737294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en-US" altLang="ja-JP" b="0" i="0" dirty="0">
                <a:effectLst/>
                <a:latin typeface="Helvetica Neue"/>
              </a:rPr>
              <a:t>SANYO COAT</a:t>
            </a:r>
          </a:p>
          <a:p>
            <a:pPr fontAlgn="ctr"/>
            <a:r>
              <a:rPr lang="ja-JP" altLang="en-US" dirty="0">
                <a:latin typeface="Helvetica Neue"/>
              </a:rPr>
              <a:t>サンヨーコート</a:t>
            </a:r>
            <a:endParaRPr lang="en-US" altLang="ja-JP" b="0" i="0" dirty="0">
              <a:effectLst/>
              <a:latin typeface="Helvetica Neue"/>
            </a:endParaRPr>
          </a:p>
        </p:txBody>
      </p:sp>
      <p:pic>
        <p:nvPicPr>
          <p:cNvPr id="5" name="図 4">
            <a:extLst>
              <a:ext uri="{FF2B5EF4-FFF2-40B4-BE49-F238E27FC236}">
                <a16:creationId xmlns:a16="http://schemas.microsoft.com/office/drawing/2014/main" id="{65DB419D-1EF3-39CC-4781-5F1B42256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842" y="1222218"/>
            <a:ext cx="3600000" cy="4934400"/>
          </a:xfrm>
          <a:prstGeom prst="rect">
            <a:avLst/>
          </a:prstGeom>
        </p:spPr>
      </p:pic>
    </p:spTree>
    <p:extLst>
      <p:ext uri="{BB962C8B-B14F-4D97-AF65-F5344CB8AC3E}">
        <p14:creationId xmlns:p14="http://schemas.microsoft.com/office/powerpoint/2010/main" val="126321724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マッキントッシュ</a:t>
            </a:r>
            <a:endParaRPr lang="en-US" altLang="ja-JP" b="0" i="0" dirty="0">
              <a:effectLst/>
              <a:latin typeface="Helvetica Neue"/>
            </a:endParaRPr>
          </a:p>
          <a:p>
            <a:pPr fontAlgn="ctr"/>
            <a:r>
              <a:rPr lang="en-US" altLang="ja-JP" b="0" i="0" dirty="0">
                <a:effectLst/>
                <a:latin typeface="Helvetica Neue"/>
              </a:rPr>
              <a:t>MACKINTOSH</a:t>
            </a:r>
          </a:p>
        </p:txBody>
      </p:sp>
      <p:pic>
        <p:nvPicPr>
          <p:cNvPr id="4" name="図 3">
            <a:extLst>
              <a:ext uri="{FF2B5EF4-FFF2-40B4-BE49-F238E27FC236}">
                <a16:creationId xmlns:a16="http://schemas.microsoft.com/office/drawing/2014/main" id="{A50990D0-29A4-EFDC-76A1-A7802A89C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2" y="89800"/>
            <a:ext cx="3600000" cy="4036800"/>
          </a:xfrm>
          <a:prstGeom prst="rect">
            <a:avLst/>
          </a:prstGeom>
        </p:spPr>
      </p:pic>
      <p:pic>
        <p:nvPicPr>
          <p:cNvPr id="5" name="図 4">
            <a:extLst>
              <a:ext uri="{FF2B5EF4-FFF2-40B4-BE49-F238E27FC236}">
                <a16:creationId xmlns:a16="http://schemas.microsoft.com/office/drawing/2014/main" id="{CE85D04C-7211-711D-2B64-0A85F0944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592" y="1224688"/>
            <a:ext cx="5400000" cy="3595373"/>
          </a:xfrm>
          <a:prstGeom prst="rect">
            <a:avLst/>
          </a:prstGeom>
        </p:spPr>
      </p:pic>
    </p:spTree>
    <p:extLst>
      <p:ext uri="{BB962C8B-B14F-4D97-AF65-F5344CB8AC3E}">
        <p14:creationId xmlns:p14="http://schemas.microsoft.com/office/powerpoint/2010/main" val="4821981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カルティエ</a:t>
            </a:r>
          </a:p>
          <a:p>
            <a:pPr fontAlgn="ctr"/>
            <a:r>
              <a:rPr lang="en-US" altLang="ja-JP" b="0" i="0" dirty="0">
                <a:effectLst/>
                <a:latin typeface="Helvetica Neue"/>
              </a:rPr>
              <a:t>Cartier</a:t>
            </a:r>
          </a:p>
        </p:txBody>
      </p:sp>
      <p:pic>
        <p:nvPicPr>
          <p:cNvPr id="5" name="図 4">
            <a:extLst>
              <a:ext uri="{FF2B5EF4-FFF2-40B4-BE49-F238E27FC236}">
                <a16:creationId xmlns:a16="http://schemas.microsoft.com/office/drawing/2014/main" id="{F0453973-9D68-16CA-3065-F9F8CBC0A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000" y="971551"/>
            <a:ext cx="5400000" cy="3431527"/>
          </a:xfrm>
          <a:prstGeom prst="rect">
            <a:avLst/>
          </a:prstGeom>
        </p:spPr>
      </p:pic>
    </p:spTree>
    <p:extLst>
      <p:ext uri="{BB962C8B-B14F-4D97-AF65-F5344CB8AC3E}">
        <p14:creationId xmlns:p14="http://schemas.microsoft.com/office/powerpoint/2010/main" val="56836322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ビューティフルピープル</a:t>
            </a:r>
          </a:p>
          <a:p>
            <a:pPr fontAlgn="ctr"/>
            <a:r>
              <a:rPr lang="en-US" altLang="ja-JP" dirty="0">
                <a:latin typeface="Helvetica Neue"/>
              </a:rPr>
              <a:t>B</a:t>
            </a:r>
            <a:r>
              <a:rPr lang="en-US" altLang="ja-JP" b="0" i="0" dirty="0">
                <a:effectLst/>
                <a:latin typeface="Helvetica Neue"/>
              </a:rPr>
              <a:t>eautiful People </a:t>
            </a:r>
          </a:p>
        </p:txBody>
      </p:sp>
      <p:pic>
        <p:nvPicPr>
          <p:cNvPr id="4" name="図 3">
            <a:extLst>
              <a:ext uri="{FF2B5EF4-FFF2-40B4-BE49-F238E27FC236}">
                <a16:creationId xmlns:a16="http://schemas.microsoft.com/office/drawing/2014/main" id="{49F72284-3D8A-AE2B-06EE-076BDF0D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2" y="981075"/>
            <a:ext cx="5400000" cy="3473843"/>
          </a:xfrm>
          <a:prstGeom prst="rect">
            <a:avLst/>
          </a:prstGeom>
        </p:spPr>
      </p:pic>
      <p:pic>
        <p:nvPicPr>
          <p:cNvPr id="9" name="図 8">
            <a:extLst>
              <a:ext uri="{FF2B5EF4-FFF2-40B4-BE49-F238E27FC236}">
                <a16:creationId xmlns:a16="http://schemas.microsoft.com/office/drawing/2014/main" id="{430512A3-A82D-80D0-FC1F-B67F866A0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562" y="981075"/>
            <a:ext cx="5040000" cy="3099600"/>
          </a:xfrm>
          <a:prstGeom prst="rect">
            <a:avLst/>
          </a:prstGeom>
        </p:spPr>
      </p:pic>
    </p:spTree>
    <p:extLst>
      <p:ext uri="{BB962C8B-B14F-4D97-AF65-F5344CB8AC3E}">
        <p14:creationId xmlns:p14="http://schemas.microsoft.com/office/powerpoint/2010/main" val="73949945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デンハム</a:t>
            </a:r>
          </a:p>
          <a:p>
            <a:pPr fontAlgn="ctr"/>
            <a:r>
              <a:rPr lang="en-US" altLang="ja-JP" b="0" i="0" dirty="0">
                <a:effectLst/>
                <a:latin typeface="Helvetica Neue"/>
              </a:rPr>
              <a:t>DENHAM</a:t>
            </a:r>
          </a:p>
        </p:txBody>
      </p:sp>
      <p:pic>
        <p:nvPicPr>
          <p:cNvPr id="5" name="図 4">
            <a:extLst>
              <a:ext uri="{FF2B5EF4-FFF2-40B4-BE49-F238E27FC236}">
                <a16:creationId xmlns:a16="http://schemas.microsoft.com/office/drawing/2014/main" id="{ECFA17AD-D38F-E5E7-3E20-1298619E9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977900"/>
            <a:ext cx="5533043" cy="3600000"/>
          </a:xfrm>
          <a:prstGeom prst="rect">
            <a:avLst/>
          </a:prstGeom>
        </p:spPr>
      </p:pic>
    </p:spTree>
    <p:extLst>
      <p:ext uri="{BB962C8B-B14F-4D97-AF65-F5344CB8AC3E}">
        <p14:creationId xmlns:p14="http://schemas.microsoft.com/office/powerpoint/2010/main" val="1036421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19" y="150812"/>
            <a:ext cx="3131505" cy="958896"/>
          </a:xfrm>
        </p:spPr>
        <p:txBody>
          <a:bodyPr>
            <a:normAutofit fontScale="92500"/>
          </a:bodyPr>
          <a:lstStyle/>
          <a:p>
            <a:r>
              <a:rPr kumimoji="1" lang="ja-JP" altLang="en-US" dirty="0"/>
              <a:t>ルイヴィトン</a:t>
            </a:r>
            <a:endParaRPr kumimoji="1" lang="en-US" altLang="ja-JP" dirty="0"/>
          </a:p>
          <a:p>
            <a:r>
              <a:rPr lang="ja-JP" altLang="en-US" dirty="0"/>
              <a:t>柄：ダミエ（エベヌ）</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A405CD80-7235-4DA5-AB30-4AE30F580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010" y="1427085"/>
            <a:ext cx="3459333" cy="2594500"/>
          </a:xfrm>
          <a:prstGeom prst="rect">
            <a:avLst/>
          </a:prstGeom>
        </p:spPr>
      </p:pic>
      <p:sp>
        <p:nvSpPr>
          <p:cNvPr id="16" name="字幕 2">
            <a:extLst>
              <a:ext uri="{FF2B5EF4-FFF2-40B4-BE49-F238E27FC236}">
                <a16:creationId xmlns:a16="http://schemas.microsoft.com/office/drawing/2014/main" id="{2F13BDDF-97A9-4A35-881B-C8F10E489E3D}"/>
              </a:ext>
            </a:extLst>
          </p:cNvPr>
          <p:cNvSpPr txBox="1">
            <a:spLocks/>
          </p:cNvSpPr>
          <p:nvPr/>
        </p:nvSpPr>
        <p:spPr>
          <a:xfrm>
            <a:off x="1037311" y="4624507"/>
            <a:ext cx="3755256" cy="133286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222222"/>
                </a:solidFill>
                <a:effectLst/>
                <a:latin typeface="-apple-system"/>
              </a:rPr>
              <a:t>黒と白などの正方形を互い違いに並べた格子柄模様</a:t>
            </a:r>
            <a:endParaRPr lang="en-US" altLang="ja-JP" b="0" i="0" dirty="0">
              <a:solidFill>
                <a:srgbClr val="222222"/>
              </a:solidFill>
              <a:effectLst/>
              <a:latin typeface="-apple-system"/>
            </a:endParaRPr>
          </a:p>
          <a:p>
            <a:r>
              <a:rPr lang="ja-JP" altLang="en-US" dirty="0"/>
              <a:t>チェック柄的なライン</a:t>
            </a:r>
            <a:endParaRPr lang="en-US" altLang="ja-JP" dirty="0"/>
          </a:p>
        </p:txBody>
      </p:sp>
      <p:pic>
        <p:nvPicPr>
          <p:cNvPr id="4" name="図 3">
            <a:extLst>
              <a:ext uri="{FF2B5EF4-FFF2-40B4-BE49-F238E27FC236}">
                <a16:creationId xmlns:a16="http://schemas.microsoft.com/office/drawing/2014/main" id="{3FCC6F69-438E-443F-94FD-3ECDADDBC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776" y="1472252"/>
            <a:ext cx="6227215" cy="4485123"/>
          </a:xfrm>
          <a:prstGeom prst="rect">
            <a:avLst/>
          </a:prstGeom>
        </p:spPr>
      </p:pic>
    </p:spTree>
    <p:extLst>
      <p:ext uri="{BB962C8B-B14F-4D97-AF65-F5344CB8AC3E}">
        <p14:creationId xmlns:p14="http://schemas.microsoft.com/office/powerpoint/2010/main" val="660907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88420" y="150812"/>
            <a:ext cx="3551068" cy="958896"/>
          </a:xfrm>
        </p:spPr>
        <p:txBody>
          <a:bodyPr>
            <a:normAutofit/>
          </a:bodyPr>
          <a:lstStyle/>
          <a:p>
            <a:r>
              <a:rPr kumimoji="1" lang="en-US" altLang="ja-JP" dirty="0"/>
              <a:t>GUCCI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86A44D23-668B-4B98-A0FA-5C6AC0694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45" y="981444"/>
            <a:ext cx="4942859" cy="3484540"/>
          </a:xfrm>
          <a:prstGeom prst="rect">
            <a:avLst/>
          </a:prstGeom>
        </p:spPr>
      </p:pic>
      <p:pic>
        <p:nvPicPr>
          <p:cNvPr id="4" name="図 3">
            <a:extLst>
              <a:ext uri="{FF2B5EF4-FFF2-40B4-BE49-F238E27FC236}">
                <a16:creationId xmlns:a16="http://schemas.microsoft.com/office/drawing/2014/main" id="{DE500572-A667-45C8-929A-18F90FBA8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45804"/>
            <a:ext cx="4881896" cy="3626127"/>
          </a:xfrm>
          <a:prstGeom prst="rect">
            <a:avLst/>
          </a:prstGeom>
        </p:spPr>
      </p:pic>
    </p:spTree>
    <p:extLst>
      <p:ext uri="{BB962C8B-B14F-4D97-AF65-F5344CB8AC3E}">
        <p14:creationId xmlns:p14="http://schemas.microsoft.com/office/powerpoint/2010/main" val="3159656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フォーティーファイブアールピーエム</a:t>
            </a:r>
          </a:p>
          <a:p>
            <a:pPr fontAlgn="ctr"/>
            <a:r>
              <a:rPr lang="en-US" altLang="ja-JP" b="0" i="0" dirty="0">
                <a:effectLst/>
                <a:latin typeface="Helvetica Neue"/>
              </a:rPr>
              <a:t>45rpm</a:t>
            </a:r>
          </a:p>
        </p:txBody>
      </p:sp>
      <p:pic>
        <p:nvPicPr>
          <p:cNvPr id="4" name="図 3">
            <a:extLst>
              <a:ext uri="{FF2B5EF4-FFF2-40B4-BE49-F238E27FC236}">
                <a16:creationId xmlns:a16="http://schemas.microsoft.com/office/drawing/2014/main" id="{A5F451A9-C8C9-3F16-157B-41368D5C6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7" y="966787"/>
            <a:ext cx="5040000" cy="3220865"/>
          </a:xfrm>
          <a:prstGeom prst="rect">
            <a:avLst/>
          </a:prstGeom>
        </p:spPr>
      </p:pic>
    </p:spTree>
    <p:extLst>
      <p:ext uri="{BB962C8B-B14F-4D97-AF65-F5344CB8AC3E}">
        <p14:creationId xmlns:p14="http://schemas.microsoft.com/office/powerpoint/2010/main" val="6915628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fontScale="70000" lnSpcReduction="20000"/>
          </a:bodyPr>
          <a:lstStyle/>
          <a:p>
            <a:r>
              <a:rPr kumimoji="1" lang="ja-JP" altLang="en-US" dirty="0"/>
              <a:t>マーガレット・ハウエル</a:t>
            </a:r>
          </a:p>
          <a:p>
            <a:r>
              <a:rPr kumimoji="1" lang="en-US" altLang="ja-JP" dirty="0"/>
              <a:t>MARGARET HOWELL</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5006D914-BE5A-646B-EF08-C3DCE3E91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294" y="1095375"/>
            <a:ext cx="5400000" cy="3328302"/>
          </a:xfrm>
          <a:prstGeom prst="rect">
            <a:avLst/>
          </a:prstGeom>
        </p:spPr>
      </p:pic>
    </p:spTree>
    <p:extLst>
      <p:ext uri="{BB962C8B-B14F-4D97-AF65-F5344CB8AC3E}">
        <p14:creationId xmlns:p14="http://schemas.microsoft.com/office/powerpoint/2010/main" val="235805273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23</a:t>
            </a:r>
            <a:r>
              <a:rPr kumimoji="1" lang="ja-JP" altLang="en-US" dirty="0"/>
              <a:t>区</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8" name="図 7">
            <a:extLst>
              <a:ext uri="{FF2B5EF4-FFF2-40B4-BE49-F238E27FC236}">
                <a16:creationId xmlns:a16="http://schemas.microsoft.com/office/drawing/2014/main" id="{4119164D-2214-2ECD-97E9-8BFEEA968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337" y="630260"/>
            <a:ext cx="5400000" cy="3414806"/>
          </a:xfrm>
          <a:prstGeom prst="rect">
            <a:avLst/>
          </a:prstGeom>
        </p:spPr>
      </p:pic>
    </p:spTree>
    <p:extLst>
      <p:ext uri="{BB962C8B-B14F-4D97-AF65-F5344CB8AC3E}">
        <p14:creationId xmlns:p14="http://schemas.microsoft.com/office/powerpoint/2010/main" val="35306568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ja-JP" altLang="en-US" dirty="0"/>
              <a:t>モスキーノ</a:t>
            </a:r>
          </a:p>
          <a:p>
            <a:r>
              <a:rPr kumimoji="1" lang="en-US" altLang="ja-JP" dirty="0"/>
              <a:t>MOSCHINO</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42403F96-3EF1-5511-4695-777BEDA44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1042987"/>
            <a:ext cx="7239000" cy="4772025"/>
          </a:xfrm>
          <a:prstGeom prst="rect">
            <a:avLst/>
          </a:prstGeom>
        </p:spPr>
      </p:pic>
    </p:spTree>
    <p:extLst>
      <p:ext uri="{BB962C8B-B14F-4D97-AF65-F5344CB8AC3E}">
        <p14:creationId xmlns:p14="http://schemas.microsoft.com/office/powerpoint/2010/main" val="69533416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fontScale="92500"/>
          </a:bodyPr>
          <a:lstStyle/>
          <a:p>
            <a:r>
              <a:rPr kumimoji="1" lang="en-US" altLang="ja-JP" dirty="0"/>
              <a:t>RRL</a:t>
            </a:r>
          </a:p>
          <a:p>
            <a:r>
              <a:rPr kumimoji="1" lang="ja-JP" altLang="en-US" dirty="0"/>
              <a:t>ダブルアールエル </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E2693916-CEA5-F4B1-44CD-D83B4CCF0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825" y="1014412"/>
            <a:ext cx="7372350" cy="4829175"/>
          </a:xfrm>
          <a:prstGeom prst="rect">
            <a:avLst/>
          </a:prstGeom>
        </p:spPr>
      </p:pic>
    </p:spTree>
    <p:extLst>
      <p:ext uri="{BB962C8B-B14F-4D97-AF65-F5344CB8AC3E}">
        <p14:creationId xmlns:p14="http://schemas.microsoft.com/office/powerpoint/2010/main" val="31535752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888055" y="150812"/>
            <a:ext cx="6415890" cy="958896"/>
          </a:xfrm>
        </p:spPr>
        <p:txBody>
          <a:bodyPr>
            <a:normAutofit/>
          </a:bodyPr>
          <a:lstStyle/>
          <a:p>
            <a:r>
              <a:rPr kumimoji="1" lang="en-US" altLang="ja-JP" dirty="0"/>
              <a:t>JOURNAL STANDARD </a:t>
            </a:r>
            <a:r>
              <a:rPr kumimoji="1" lang="en-US" altLang="ja-JP" dirty="0" err="1"/>
              <a:t>relume</a:t>
            </a:r>
            <a:endParaRPr kumimoji="1" lang="en-US" altLang="ja-JP" dirty="0"/>
          </a:p>
          <a:p>
            <a:r>
              <a:rPr kumimoji="1" lang="ja-JP" altLang="en-US" dirty="0"/>
              <a:t>ジャーナルスタンダード レリューム</a:t>
            </a:r>
            <a:endParaRPr kumimoji="1" lang="en-US" altLang="ja-JP" dirty="0"/>
          </a:p>
        </p:txBody>
      </p:sp>
      <p:pic>
        <p:nvPicPr>
          <p:cNvPr id="4" name="図 3">
            <a:extLst>
              <a:ext uri="{FF2B5EF4-FFF2-40B4-BE49-F238E27FC236}">
                <a16:creationId xmlns:a16="http://schemas.microsoft.com/office/drawing/2014/main" id="{74F567F5-E8DB-A588-205F-7A2BA8570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025" y="1114425"/>
            <a:ext cx="7219950" cy="4629150"/>
          </a:xfrm>
          <a:prstGeom prst="rect">
            <a:avLst/>
          </a:prstGeom>
        </p:spPr>
      </p:pic>
    </p:spTree>
    <p:extLst>
      <p:ext uri="{BB962C8B-B14F-4D97-AF65-F5344CB8AC3E}">
        <p14:creationId xmlns:p14="http://schemas.microsoft.com/office/powerpoint/2010/main" val="9311515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888055" y="150812"/>
            <a:ext cx="6415890" cy="958896"/>
          </a:xfrm>
        </p:spPr>
        <p:txBody>
          <a:bodyPr>
            <a:normAutofit/>
          </a:bodyPr>
          <a:lstStyle/>
          <a:p>
            <a:r>
              <a:rPr kumimoji="1" lang="en-US" altLang="ja-JP" dirty="0"/>
              <a:t>YOKO CHAN</a:t>
            </a:r>
          </a:p>
          <a:p>
            <a:r>
              <a:rPr kumimoji="1" lang="ja-JP" altLang="en-US" dirty="0"/>
              <a:t>ヨーコ チャン</a:t>
            </a:r>
            <a:endParaRPr kumimoji="1" lang="en-US" altLang="ja-JP" dirty="0"/>
          </a:p>
        </p:txBody>
      </p:sp>
      <p:pic>
        <p:nvPicPr>
          <p:cNvPr id="5" name="図 4">
            <a:extLst>
              <a:ext uri="{FF2B5EF4-FFF2-40B4-BE49-F238E27FC236}">
                <a16:creationId xmlns:a16="http://schemas.microsoft.com/office/drawing/2014/main" id="{22930714-8880-DA01-EDCB-11172A767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412" y="1119187"/>
            <a:ext cx="7115175" cy="4619625"/>
          </a:xfrm>
          <a:prstGeom prst="rect">
            <a:avLst/>
          </a:prstGeom>
        </p:spPr>
      </p:pic>
    </p:spTree>
    <p:extLst>
      <p:ext uri="{BB962C8B-B14F-4D97-AF65-F5344CB8AC3E}">
        <p14:creationId xmlns:p14="http://schemas.microsoft.com/office/powerpoint/2010/main" val="10003574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888055" y="150812"/>
            <a:ext cx="6415890" cy="958896"/>
          </a:xfrm>
        </p:spPr>
        <p:txBody>
          <a:bodyPr>
            <a:normAutofit/>
          </a:bodyPr>
          <a:lstStyle/>
          <a:p>
            <a:r>
              <a:rPr kumimoji="1" lang="en-US" altLang="ja-JP" dirty="0"/>
              <a:t>NOBLE</a:t>
            </a:r>
          </a:p>
          <a:p>
            <a:r>
              <a:rPr kumimoji="1" lang="ja-JP" altLang="en-US" dirty="0"/>
              <a:t>ノーブル</a:t>
            </a:r>
            <a:endParaRPr kumimoji="1" lang="en-US" altLang="ja-JP" dirty="0"/>
          </a:p>
        </p:txBody>
      </p:sp>
      <p:pic>
        <p:nvPicPr>
          <p:cNvPr id="4" name="図 3">
            <a:extLst>
              <a:ext uri="{FF2B5EF4-FFF2-40B4-BE49-F238E27FC236}">
                <a16:creationId xmlns:a16="http://schemas.microsoft.com/office/drawing/2014/main" id="{999374AE-9E25-8470-8F3E-304FC453D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237" y="942975"/>
            <a:ext cx="7629525" cy="4972050"/>
          </a:xfrm>
          <a:prstGeom prst="rect">
            <a:avLst/>
          </a:prstGeom>
        </p:spPr>
      </p:pic>
    </p:spTree>
    <p:extLst>
      <p:ext uri="{BB962C8B-B14F-4D97-AF65-F5344CB8AC3E}">
        <p14:creationId xmlns:p14="http://schemas.microsoft.com/office/powerpoint/2010/main" val="344382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888055" y="150812"/>
            <a:ext cx="6415890" cy="958896"/>
          </a:xfrm>
        </p:spPr>
        <p:txBody>
          <a:bodyPr>
            <a:normAutofit/>
          </a:bodyPr>
          <a:lstStyle/>
          <a:p>
            <a:r>
              <a:rPr kumimoji="1" lang="en-US" altLang="ja-JP" dirty="0" err="1"/>
              <a:t>mika</a:t>
            </a:r>
            <a:r>
              <a:rPr kumimoji="1" lang="en-US" altLang="ja-JP" dirty="0"/>
              <a:t> </a:t>
            </a:r>
            <a:r>
              <a:rPr kumimoji="1" lang="en-US" altLang="ja-JP" dirty="0" err="1"/>
              <a:t>ninagawa</a:t>
            </a:r>
            <a:endParaRPr kumimoji="1" lang="en-US" altLang="ja-JP" dirty="0"/>
          </a:p>
          <a:p>
            <a:r>
              <a:rPr kumimoji="1" lang="ja-JP" altLang="en-US" dirty="0"/>
              <a:t>ミカニナガワ</a:t>
            </a:r>
            <a:endParaRPr kumimoji="1" lang="en-US" altLang="ja-JP" dirty="0"/>
          </a:p>
        </p:txBody>
      </p:sp>
      <p:pic>
        <p:nvPicPr>
          <p:cNvPr id="9" name="図 8">
            <a:extLst>
              <a:ext uri="{FF2B5EF4-FFF2-40B4-BE49-F238E27FC236}">
                <a16:creationId xmlns:a16="http://schemas.microsoft.com/office/drawing/2014/main" id="{20C93F5A-41D9-A2E7-C72A-4057B0752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687" y="842962"/>
            <a:ext cx="7286625" cy="5172075"/>
          </a:xfrm>
          <a:prstGeom prst="rect">
            <a:avLst/>
          </a:prstGeom>
        </p:spPr>
      </p:pic>
    </p:spTree>
    <p:extLst>
      <p:ext uri="{BB962C8B-B14F-4D97-AF65-F5344CB8AC3E}">
        <p14:creationId xmlns:p14="http://schemas.microsoft.com/office/powerpoint/2010/main" val="26693806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fontScale="92500"/>
          </a:bodyPr>
          <a:lstStyle/>
          <a:p>
            <a:r>
              <a:rPr kumimoji="1" lang="ja-JP" altLang="en-US" dirty="0"/>
              <a:t>ぬいぐるみ</a:t>
            </a:r>
            <a:br>
              <a:rPr kumimoji="1" lang="en-US" altLang="ja-JP" dirty="0"/>
            </a:br>
            <a:r>
              <a:rPr kumimoji="1" lang="ja-JP" altLang="en-US" dirty="0"/>
              <a:t>モンハン：ガルク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00512AA0-CD9D-4440-8B2D-6C205997A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594" y="1304841"/>
            <a:ext cx="5772150" cy="3762375"/>
          </a:xfrm>
          <a:prstGeom prst="rect">
            <a:avLst/>
          </a:prstGeom>
        </p:spPr>
      </p:pic>
    </p:spTree>
    <p:extLst>
      <p:ext uri="{BB962C8B-B14F-4D97-AF65-F5344CB8AC3E}">
        <p14:creationId xmlns:p14="http://schemas.microsoft.com/office/powerpoint/2010/main" val="1716166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88420" y="150812"/>
            <a:ext cx="3551068" cy="958896"/>
          </a:xfrm>
        </p:spPr>
        <p:txBody>
          <a:bodyPr>
            <a:normAutofit/>
          </a:bodyPr>
          <a:lstStyle/>
          <a:p>
            <a:r>
              <a:rPr kumimoji="1" lang="en-US" altLang="ja-JP" dirty="0"/>
              <a:t>GUCCI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6C9A7F4E-7188-4AB4-A8D7-F67DBB646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77" y="1007628"/>
            <a:ext cx="5307736" cy="3478853"/>
          </a:xfrm>
          <a:prstGeom prst="rect">
            <a:avLst/>
          </a:prstGeom>
        </p:spPr>
      </p:pic>
      <p:pic>
        <p:nvPicPr>
          <p:cNvPr id="4" name="図 3">
            <a:extLst>
              <a:ext uri="{FF2B5EF4-FFF2-40B4-BE49-F238E27FC236}">
                <a16:creationId xmlns:a16="http://schemas.microsoft.com/office/drawing/2014/main" id="{A36056C1-168A-4D61-A02B-C419ECBBB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954" y="1007628"/>
            <a:ext cx="6316793" cy="4273363"/>
          </a:xfrm>
          <a:prstGeom prst="rect">
            <a:avLst/>
          </a:prstGeom>
        </p:spPr>
      </p:pic>
    </p:spTree>
    <p:extLst>
      <p:ext uri="{BB962C8B-B14F-4D97-AF65-F5344CB8AC3E}">
        <p14:creationId xmlns:p14="http://schemas.microsoft.com/office/powerpoint/2010/main" val="3304188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88420" y="150812"/>
            <a:ext cx="3551068" cy="958896"/>
          </a:xfrm>
        </p:spPr>
        <p:txBody>
          <a:bodyPr>
            <a:normAutofit/>
          </a:bodyPr>
          <a:lstStyle/>
          <a:p>
            <a:r>
              <a:rPr kumimoji="1" lang="en-US" altLang="ja-JP" dirty="0"/>
              <a:t>GUCCI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FDB99C40-9C8F-413C-9DBA-69F3FF4B2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54" y="1109708"/>
            <a:ext cx="4680000" cy="4623840"/>
          </a:xfrm>
          <a:prstGeom prst="rect">
            <a:avLst/>
          </a:prstGeom>
        </p:spPr>
      </p:pic>
      <p:pic>
        <p:nvPicPr>
          <p:cNvPr id="4" name="図 3">
            <a:extLst>
              <a:ext uri="{FF2B5EF4-FFF2-40B4-BE49-F238E27FC236}">
                <a16:creationId xmlns:a16="http://schemas.microsoft.com/office/drawing/2014/main" id="{CD17E3A1-DFEB-4612-BE40-6E4E9DCEA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954" y="1109708"/>
            <a:ext cx="4680000" cy="5341440"/>
          </a:xfrm>
          <a:prstGeom prst="rect">
            <a:avLst/>
          </a:prstGeom>
        </p:spPr>
      </p:pic>
    </p:spTree>
    <p:extLst>
      <p:ext uri="{BB962C8B-B14F-4D97-AF65-F5344CB8AC3E}">
        <p14:creationId xmlns:p14="http://schemas.microsoft.com/office/powerpoint/2010/main" val="3947334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88420" y="150812"/>
            <a:ext cx="3551068" cy="958896"/>
          </a:xfrm>
        </p:spPr>
        <p:txBody>
          <a:bodyPr>
            <a:normAutofit/>
          </a:bodyPr>
          <a:lstStyle/>
          <a:p>
            <a:r>
              <a:rPr kumimoji="1" lang="en-US" altLang="ja-JP" dirty="0"/>
              <a:t>GUCCI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9F33B536-F7C0-407C-B3F9-04F2DB026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43" y="901818"/>
            <a:ext cx="5400000" cy="4687200"/>
          </a:xfrm>
          <a:prstGeom prst="rect">
            <a:avLst/>
          </a:prstGeom>
        </p:spPr>
      </p:pic>
      <p:pic>
        <p:nvPicPr>
          <p:cNvPr id="4" name="図 3">
            <a:extLst>
              <a:ext uri="{FF2B5EF4-FFF2-40B4-BE49-F238E27FC236}">
                <a16:creationId xmlns:a16="http://schemas.microsoft.com/office/drawing/2014/main" id="{C8DCE02B-34AB-439C-9EF1-0A1564892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436" y="831240"/>
            <a:ext cx="4320000" cy="5195520"/>
          </a:xfrm>
          <a:prstGeom prst="rect">
            <a:avLst/>
          </a:prstGeom>
        </p:spPr>
      </p:pic>
    </p:spTree>
    <p:extLst>
      <p:ext uri="{BB962C8B-B14F-4D97-AF65-F5344CB8AC3E}">
        <p14:creationId xmlns:p14="http://schemas.microsoft.com/office/powerpoint/2010/main" val="1163647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36489" y="150812"/>
            <a:ext cx="2852691" cy="958896"/>
          </a:xfrm>
        </p:spPr>
        <p:txBody>
          <a:bodyPr>
            <a:normAutofit/>
          </a:bodyPr>
          <a:lstStyle/>
          <a:p>
            <a:r>
              <a:rPr kumimoji="1" lang="ja-JP" altLang="en-US" dirty="0"/>
              <a:t>バーバリー</a:t>
            </a:r>
            <a:endParaRPr kumimoji="1" lang="en-US" altLang="ja-JP" dirty="0"/>
          </a:p>
          <a:p>
            <a:r>
              <a:rPr lang="ja-JP" altLang="en-US" dirty="0"/>
              <a:t>柄：ノバチェック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2B869EF8-B5B3-418D-ACE5-60EBED377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0" y="1226049"/>
            <a:ext cx="4516759" cy="3060104"/>
          </a:xfrm>
          <a:prstGeom prst="rect">
            <a:avLst/>
          </a:prstGeom>
        </p:spPr>
      </p:pic>
      <p:sp>
        <p:nvSpPr>
          <p:cNvPr id="8" name="字幕 2">
            <a:extLst>
              <a:ext uri="{FF2B5EF4-FFF2-40B4-BE49-F238E27FC236}">
                <a16:creationId xmlns:a16="http://schemas.microsoft.com/office/drawing/2014/main" id="{1CBBCA33-541D-4AC4-A3C4-3CF36AAAC1A9}"/>
              </a:ext>
            </a:extLst>
          </p:cNvPr>
          <p:cNvSpPr txBox="1">
            <a:spLocks/>
          </p:cNvSpPr>
          <p:nvPr/>
        </p:nvSpPr>
        <p:spPr>
          <a:xfrm>
            <a:off x="5313914" y="1226049"/>
            <a:ext cx="5095783" cy="16323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000000"/>
                </a:solidFill>
                <a:effectLst/>
                <a:latin typeface="游ゴシック 本文"/>
                <a:ea typeface="メイリオ" panose="020B0604030504040204" pitchFamily="50" charset="-128"/>
              </a:rPr>
              <a:t>キャメル地に黒、白、赤のラインを組み合わせた特徴的な配色が目を惹くデザインです。</a:t>
            </a:r>
            <a:endParaRPr lang="en-US" altLang="ja-JP" dirty="0">
              <a:latin typeface="游ゴシック 本文"/>
            </a:endParaRPr>
          </a:p>
        </p:txBody>
      </p:sp>
      <p:pic>
        <p:nvPicPr>
          <p:cNvPr id="5" name="図 4">
            <a:extLst>
              <a:ext uri="{FF2B5EF4-FFF2-40B4-BE49-F238E27FC236}">
                <a16:creationId xmlns:a16="http://schemas.microsoft.com/office/drawing/2014/main" id="{9309A23D-1A4D-4C98-AA16-F61ED28DA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1" y="2468102"/>
            <a:ext cx="6321495" cy="4062572"/>
          </a:xfrm>
          <a:prstGeom prst="rect">
            <a:avLst/>
          </a:prstGeom>
        </p:spPr>
      </p:pic>
    </p:spTree>
    <p:extLst>
      <p:ext uri="{BB962C8B-B14F-4D97-AF65-F5344CB8AC3E}">
        <p14:creationId xmlns:p14="http://schemas.microsoft.com/office/powerpoint/2010/main" val="2720796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36489" y="150812"/>
            <a:ext cx="2852691" cy="958896"/>
          </a:xfrm>
        </p:spPr>
        <p:txBody>
          <a:bodyPr>
            <a:normAutofit/>
          </a:bodyPr>
          <a:lstStyle/>
          <a:p>
            <a:r>
              <a:rPr kumimoji="1" lang="ja-JP" altLang="en-US" dirty="0"/>
              <a:t>バーバリー</a:t>
            </a:r>
            <a:endParaRPr kumimoji="1" lang="en-US" altLang="ja-JP" dirty="0"/>
          </a:p>
          <a:p>
            <a:r>
              <a:rPr lang="ja-JP" altLang="en-US" dirty="0"/>
              <a:t>柄：ノバチェック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C2F904EF-782D-4E45-89D9-49280D895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08" y="1315112"/>
            <a:ext cx="4322596" cy="3032016"/>
          </a:xfrm>
          <a:prstGeom prst="rect">
            <a:avLst/>
          </a:prstGeom>
        </p:spPr>
      </p:pic>
      <p:pic>
        <p:nvPicPr>
          <p:cNvPr id="12" name="図 11">
            <a:extLst>
              <a:ext uri="{FF2B5EF4-FFF2-40B4-BE49-F238E27FC236}">
                <a16:creationId xmlns:a16="http://schemas.microsoft.com/office/drawing/2014/main" id="{0F27AFAD-74C7-47C2-AD65-E6E85F0F9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442" y="1766672"/>
            <a:ext cx="5563875" cy="4125868"/>
          </a:xfrm>
          <a:prstGeom prst="rect">
            <a:avLst/>
          </a:prstGeom>
        </p:spPr>
      </p:pic>
    </p:spTree>
    <p:extLst>
      <p:ext uri="{BB962C8B-B14F-4D97-AF65-F5344CB8AC3E}">
        <p14:creationId xmlns:p14="http://schemas.microsoft.com/office/powerpoint/2010/main" val="325135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36489" y="144234"/>
            <a:ext cx="2852691" cy="958896"/>
          </a:xfrm>
        </p:spPr>
        <p:txBody>
          <a:bodyPr>
            <a:normAutofit/>
          </a:bodyPr>
          <a:lstStyle/>
          <a:p>
            <a:r>
              <a:rPr kumimoji="1" lang="ja-JP" altLang="en-US" dirty="0"/>
              <a:t>バーバリー</a:t>
            </a:r>
            <a:endParaRPr kumimoji="1" lang="en-US" altLang="ja-JP" dirty="0"/>
          </a:p>
          <a:p>
            <a:r>
              <a:rPr lang="ja-JP" altLang="en-US" dirty="0"/>
              <a:t>柄：ノバチェック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F40BD11C-8E60-436A-AFEA-6705EC8A2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17" y="1274581"/>
            <a:ext cx="5001339" cy="3294780"/>
          </a:xfrm>
          <a:prstGeom prst="rect">
            <a:avLst/>
          </a:prstGeom>
        </p:spPr>
      </p:pic>
      <p:pic>
        <p:nvPicPr>
          <p:cNvPr id="5" name="図 4">
            <a:extLst>
              <a:ext uri="{FF2B5EF4-FFF2-40B4-BE49-F238E27FC236}">
                <a16:creationId xmlns:a16="http://schemas.microsoft.com/office/drawing/2014/main" id="{C0394F07-00DD-4F9B-84BD-A8BB2F140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80723"/>
            <a:ext cx="5040072" cy="4053813"/>
          </a:xfrm>
          <a:prstGeom prst="rect">
            <a:avLst/>
          </a:prstGeom>
        </p:spPr>
      </p:pic>
    </p:spTree>
    <p:extLst>
      <p:ext uri="{BB962C8B-B14F-4D97-AF65-F5344CB8AC3E}">
        <p14:creationId xmlns:p14="http://schemas.microsoft.com/office/powerpoint/2010/main" val="1471991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36489" y="150812"/>
            <a:ext cx="2852691" cy="958896"/>
          </a:xfrm>
        </p:spPr>
        <p:txBody>
          <a:bodyPr>
            <a:normAutofit/>
          </a:bodyPr>
          <a:lstStyle/>
          <a:p>
            <a:r>
              <a:rPr kumimoji="1" lang="ja-JP" altLang="en-US" dirty="0"/>
              <a:t>バーバリー</a:t>
            </a:r>
            <a:endParaRPr kumimoji="1" lang="en-US" altLang="ja-JP" dirty="0"/>
          </a:p>
          <a:p>
            <a:r>
              <a:rPr lang="ja-JP" altLang="en-US" dirty="0"/>
              <a:t>柄：ノバチェック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CD577D59-FB8B-487C-B3E0-F20227628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68" y="1109708"/>
            <a:ext cx="5967738" cy="3917113"/>
          </a:xfrm>
          <a:prstGeom prst="rect">
            <a:avLst/>
          </a:prstGeom>
        </p:spPr>
      </p:pic>
      <p:pic>
        <p:nvPicPr>
          <p:cNvPr id="4" name="図 3">
            <a:extLst>
              <a:ext uri="{FF2B5EF4-FFF2-40B4-BE49-F238E27FC236}">
                <a16:creationId xmlns:a16="http://schemas.microsoft.com/office/drawing/2014/main" id="{90444835-1F0F-404B-8E24-C91D89E41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100" y="2549823"/>
            <a:ext cx="5067300" cy="3514725"/>
          </a:xfrm>
          <a:prstGeom prst="rect">
            <a:avLst/>
          </a:prstGeom>
        </p:spPr>
      </p:pic>
    </p:spTree>
    <p:extLst>
      <p:ext uri="{BB962C8B-B14F-4D97-AF65-F5344CB8AC3E}">
        <p14:creationId xmlns:p14="http://schemas.microsoft.com/office/powerpoint/2010/main" val="81551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36489" y="150812"/>
            <a:ext cx="2852691" cy="958896"/>
          </a:xfrm>
        </p:spPr>
        <p:txBody>
          <a:bodyPr>
            <a:normAutofit/>
          </a:bodyPr>
          <a:lstStyle/>
          <a:p>
            <a:r>
              <a:rPr kumimoji="1" lang="ja-JP" altLang="en-US" dirty="0"/>
              <a:t>バーバリー</a:t>
            </a:r>
            <a:endParaRPr kumimoji="1" lang="en-US" altLang="ja-JP" dirty="0"/>
          </a:p>
          <a:p>
            <a:r>
              <a:rPr lang="ja-JP" altLang="en-US" dirty="0"/>
              <a:t>柄：ノバチェック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9" name="図 8">
            <a:extLst>
              <a:ext uri="{FF2B5EF4-FFF2-40B4-BE49-F238E27FC236}">
                <a16:creationId xmlns:a16="http://schemas.microsoft.com/office/drawing/2014/main" id="{4B9EFE35-32F0-4FD2-AF00-367A546B4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95" y="1045080"/>
            <a:ext cx="3960000" cy="4767840"/>
          </a:xfrm>
          <a:prstGeom prst="rect">
            <a:avLst/>
          </a:prstGeom>
        </p:spPr>
      </p:pic>
      <p:pic>
        <p:nvPicPr>
          <p:cNvPr id="4" name="図 3">
            <a:extLst>
              <a:ext uri="{FF2B5EF4-FFF2-40B4-BE49-F238E27FC236}">
                <a16:creationId xmlns:a16="http://schemas.microsoft.com/office/drawing/2014/main" id="{94E5E50A-0B5C-DE44-33FC-D5F1B93E8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963" y="1082506"/>
            <a:ext cx="3960000" cy="4340160"/>
          </a:xfrm>
          <a:prstGeom prst="rect">
            <a:avLst/>
          </a:prstGeom>
        </p:spPr>
      </p:pic>
      <p:pic>
        <p:nvPicPr>
          <p:cNvPr id="5" name="図 4">
            <a:extLst>
              <a:ext uri="{FF2B5EF4-FFF2-40B4-BE49-F238E27FC236}">
                <a16:creationId xmlns:a16="http://schemas.microsoft.com/office/drawing/2014/main" id="{67B8F61C-502A-CFA1-907B-3B973DDB5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0923" y="1091602"/>
            <a:ext cx="3959999" cy="4340160"/>
          </a:xfrm>
          <a:prstGeom prst="rect">
            <a:avLst/>
          </a:prstGeom>
        </p:spPr>
      </p:pic>
    </p:spTree>
    <p:extLst>
      <p:ext uri="{BB962C8B-B14F-4D97-AF65-F5344CB8AC3E}">
        <p14:creationId xmlns:p14="http://schemas.microsoft.com/office/powerpoint/2010/main" val="3440319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バーバリーブルーレーベル</a:t>
            </a:r>
            <a:endParaRPr kumimoji="1" lang="en-US" altLang="ja-JP" dirty="0"/>
          </a:p>
          <a:p>
            <a:r>
              <a:rPr lang="ja-JP" altLang="en-US" dirty="0"/>
              <a:t>柄：ホースロゴ</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E98965A6-AAC2-46EC-8DC3-6511131CD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25" y="1109709"/>
            <a:ext cx="5739919" cy="3959442"/>
          </a:xfrm>
          <a:prstGeom prst="rect">
            <a:avLst/>
          </a:prstGeom>
        </p:spPr>
      </p:pic>
      <p:pic>
        <p:nvPicPr>
          <p:cNvPr id="8" name="図 7">
            <a:extLst>
              <a:ext uri="{FF2B5EF4-FFF2-40B4-BE49-F238E27FC236}">
                <a16:creationId xmlns:a16="http://schemas.microsoft.com/office/drawing/2014/main" id="{B6F39277-8667-43B0-8A11-D77162B87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675" y="1239021"/>
            <a:ext cx="2695575" cy="2021682"/>
          </a:xfrm>
          <a:prstGeom prst="rect">
            <a:avLst/>
          </a:prstGeom>
        </p:spPr>
      </p:pic>
      <p:sp>
        <p:nvSpPr>
          <p:cNvPr id="9" name="正方形/長方形 8">
            <a:extLst>
              <a:ext uri="{FF2B5EF4-FFF2-40B4-BE49-F238E27FC236}">
                <a16:creationId xmlns:a16="http://schemas.microsoft.com/office/drawing/2014/main" id="{A3975FDD-625F-4B99-B9C0-A6C826768899}"/>
              </a:ext>
            </a:extLst>
          </p:cNvPr>
          <p:cNvSpPr/>
          <p:nvPr/>
        </p:nvSpPr>
        <p:spPr>
          <a:xfrm>
            <a:off x="8439150" y="1485900"/>
            <a:ext cx="1190625" cy="695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字幕 2">
            <a:extLst>
              <a:ext uri="{FF2B5EF4-FFF2-40B4-BE49-F238E27FC236}">
                <a16:creationId xmlns:a16="http://schemas.microsoft.com/office/drawing/2014/main" id="{8EBB35AA-3E70-4FC4-9378-360FB5836828}"/>
              </a:ext>
            </a:extLst>
          </p:cNvPr>
          <p:cNvSpPr txBox="1">
            <a:spLocks/>
          </p:cNvSpPr>
          <p:nvPr/>
        </p:nvSpPr>
        <p:spPr>
          <a:xfrm>
            <a:off x="6622927" y="3732212"/>
            <a:ext cx="4172505"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ブランドロゴが印象的</a:t>
            </a:r>
            <a:endParaRPr lang="en-US" altLang="ja-JP" dirty="0"/>
          </a:p>
        </p:txBody>
      </p:sp>
    </p:spTree>
    <p:extLst>
      <p:ext uri="{BB962C8B-B14F-4D97-AF65-F5344CB8AC3E}">
        <p14:creationId xmlns:p14="http://schemas.microsoft.com/office/powerpoint/2010/main" val="333666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endParaRPr kumimoji="1" lang="en-US" altLang="ja-JP" dirty="0"/>
          </a:p>
          <a:p>
            <a:r>
              <a:rPr lang="ja-JP" altLang="en-US" dirty="0"/>
              <a:t>柄：モノグラム</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0BA619C9-088E-4A07-95B4-66E3DE32F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54" y="380221"/>
            <a:ext cx="3083123" cy="2312342"/>
          </a:xfrm>
          <a:prstGeom prst="rect">
            <a:avLst/>
          </a:prstGeom>
        </p:spPr>
      </p:pic>
      <p:sp>
        <p:nvSpPr>
          <p:cNvPr id="6" name="字幕 2">
            <a:extLst>
              <a:ext uri="{FF2B5EF4-FFF2-40B4-BE49-F238E27FC236}">
                <a16:creationId xmlns:a16="http://schemas.microsoft.com/office/drawing/2014/main" id="{C0D57A8A-868F-46B5-8F5F-3FFF188984D3}"/>
              </a:ext>
            </a:extLst>
          </p:cNvPr>
          <p:cNvSpPr txBox="1">
            <a:spLocks/>
          </p:cNvSpPr>
          <p:nvPr/>
        </p:nvSpPr>
        <p:spPr>
          <a:xfrm>
            <a:off x="4892154" y="1201564"/>
            <a:ext cx="5891815" cy="133891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555555"/>
                </a:solidFill>
                <a:effectLst/>
                <a:latin typeface="Helvetica Neue"/>
              </a:rPr>
              <a:t>ブランドのロゴ（文字やマーク）が</a:t>
            </a:r>
            <a:br>
              <a:rPr lang="ja-JP" altLang="en-US" dirty="0"/>
            </a:br>
            <a:r>
              <a:rPr lang="ja-JP" altLang="en-US" b="0" i="0" dirty="0">
                <a:solidFill>
                  <a:srgbClr val="555555"/>
                </a:solidFill>
                <a:effectLst/>
                <a:latin typeface="Helvetica Neue"/>
              </a:rPr>
              <a:t>敷き詰められたような雰囲気の模様の事。</a:t>
            </a:r>
            <a:endParaRPr lang="en-US" altLang="ja-JP" b="0" i="0" dirty="0">
              <a:solidFill>
                <a:srgbClr val="555555"/>
              </a:solidFill>
              <a:effectLst/>
              <a:latin typeface="Helvetica Neue"/>
            </a:endParaRPr>
          </a:p>
          <a:p>
            <a:r>
              <a:rPr lang="ja-JP" altLang="en-US" dirty="0">
                <a:solidFill>
                  <a:srgbClr val="555555"/>
                </a:solidFill>
                <a:latin typeface="Helvetica Neue"/>
              </a:rPr>
              <a:t>ヴィトンは「</a:t>
            </a:r>
            <a:r>
              <a:rPr lang="en-US" altLang="ja-JP" dirty="0">
                <a:solidFill>
                  <a:srgbClr val="555555"/>
                </a:solidFill>
                <a:latin typeface="Helvetica Neue"/>
              </a:rPr>
              <a:t>L</a:t>
            </a:r>
            <a:r>
              <a:rPr lang="ja-JP" altLang="en-US" dirty="0">
                <a:solidFill>
                  <a:srgbClr val="555555"/>
                </a:solidFill>
                <a:latin typeface="Helvetica Neue"/>
              </a:rPr>
              <a:t>」「</a:t>
            </a:r>
            <a:r>
              <a:rPr lang="en-US" altLang="ja-JP" dirty="0">
                <a:solidFill>
                  <a:srgbClr val="555555"/>
                </a:solidFill>
                <a:latin typeface="Helvetica Neue"/>
              </a:rPr>
              <a:t>V</a:t>
            </a:r>
            <a:r>
              <a:rPr lang="ja-JP" altLang="en-US" dirty="0">
                <a:solidFill>
                  <a:srgbClr val="555555"/>
                </a:solidFill>
                <a:latin typeface="Helvetica Neue"/>
              </a:rPr>
              <a:t>」を重ねたロゴが印象的</a:t>
            </a:r>
            <a:endParaRPr lang="en-US" altLang="ja-JP" dirty="0">
              <a:solidFill>
                <a:srgbClr val="555555"/>
              </a:solidFill>
              <a:latin typeface="Helvetica Neue"/>
            </a:endParaRPr>
          </a:p>
        </p:txBody>
      </p:sp>
      <p:pic>
        <p:nvPicPr>
          <p:cNvPr id="5" name="図 4">
            <a:extLst>
              <a:ext uri="{FF2B5EF4-FFF2-40B4-BE49-F238E27FC236}">
                <a16:creationId xmlns:a16="http://schemas.microsoft.com/office/drawing/2014/main" id="{BFC974D9-E8C0-44B2-AF4E-EB009CEF7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059" y="2346134"/>
            <a:ext cx="6050053" cy="4134985"/>
          </a:xfrm>
          <a:prstGeom prst="rect">
            <a:avLst/>
          </a:prstGeom>
        </p:spPr>
      </p:pic>
      <p:pic>
        <p:nvPicPr>
          <p:cNvPr id="8" name="図 7">
            <a:extLst>
              <a:ext uri="{FF2B5EF4-FFF2-40B4-BE49-F238E27FC236}">
                <a16:creationId xmlns:a16="http://schemas.microsoft.com/office/drawing/2014/main" id="{9CAB9E45-D2BC-41E5-A6C7-2C024348A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509" y="3071389"/>
            <a:ext cx="4882550" cy="3414114"/>
          </a:xfrm>
          <a:prstGeom prst="rect">
            <a:avLst/>
          </a:prstGeom>
        </p:spPr>
      </p:pic>
    </p:spTree>
    <p:extLst>
      <p:ext uri="{BB962C8B-B14F-4D97-AF65-F5344CB8AC3E}">
        <p14:creationId xmlns:p14="http://schemas.microsoft.com/office/powerpoint/2010/main" val="1626307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a:t>
            </a:r>
            <a:r>
              <a:rPr lang="ja-JP" altLang="en-US" i="0" dirty="0">
                <a:solidFill>
                  <a:srgbClr val="2F2725"/>
                </a:solidFill>
                <a:effectLst/>
                <a:latin typeface="Century Gothic" panose="020B0502020202020204" pitchFamily="34" charset="0"/>
              </a:rPr>
              <a:t>ブラック</a:t>
            </a:r>
            <a:r>
              <a:rPr kumimoji="1" lang="ja-JP" altLang="en-US" dirty="0"/>
              <a:t>レーベル</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DB488710-6B89-408B-B46E-6A04E85AE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46" y="879853"/>
            <a:ext cx="6177609" cy="4271570"/>
          </a:xfrm>
          <a:prstGeom prst="rect">
            <a:avLst/>
          </a:prstGeom>
        </p:spPr>
      </p:pic>
      <p:pic>
        <p:nvPicPr>
          <p:cNvPr id="4" name="図 3">
            <a:extLst>
              <a:ext uri="{FF2B5EF4-FFF2-40B4-BE49-F238E27FC236}">
                <a16:creationId xmlns:a16="http://schemas.microsoft.com/office/drawing/2014/main" id="{C95D4AE7-5302-4FEB-A00B-FB08E55E8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155" y="2310426"/>
            <a:ext cx="5220805" cy="3456632"/>
          </a:xfrm>
          <a:prstGeom prst="rect">
            <a:avLst/>
          </a:prstGeom>
        </p:spPr>
      </p:pic>
    </p:spTree>
    <p:extLst>
      <p:ext uri="{BB962C8B-B14F-4D97-AF65-F5344CB8AC3E}">
        <p14:creationId xmlns:p14="http://schemas.microsoft.com/office/powerpoint/2010/main" val="77789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a:t>
            </a:r>
            <a:r>
              <a:rPr lang="ja-JP" altLang="en-US" i="0" dirty="0">
                <a:solidFill>
                  <a:srgbClr val="2F2725"/>
                </a:solidFill>
                <a:effectLst/>
                <a:latin typeface="Century Gothic" panose="020B0502020202020204" pitchFamily="34" charset="0"/>
              </a:rPr>
              <a:t>ブラック</a:t>
            </a:r>
            <a:r>
              <a:rPr kumimoji="1" lang="ja-JP" altLang="en-US" dirty="0"/>
              <a:t>レーベル</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968F4385-8F30-483C-88B2-3A59B875D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56" y="824879"/>
            <a:ext cx="6329888" cy="4437856"/>
          </a:xfrm>
          <a:prstGeom prst="rect">
            <a:avLst/>
          </a:prstGeom>
        </p:spPr>
      </p:pic>
      <p:pic>
        <p:nvPicPr>
          <p:cNvPr id="4" name="図 3">
            <a:extLst>
              <a:ext uri="{FF2B5EF4-FFF2-40B4-BE49-F238E27FC236}">
                <a16:creationId xmlns:a16="http://schemas.microsoft.com/office/drawing/2014/main" id="{2CE3C783-BD6C-4494-8434-8CDE7B60F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83" y="824879"/>
            <a:ext cx="5252634" cy="4238968"/>
          </a:xfrm>
          <a:prstGeom prst="rect">
            <a:avLst/>
          </a:prstGeom>
        </p:spPr>
      </p:pic>
    </p:spTree>
    <p:extLst>
      <p:ext uri="{BB962C8B-B14F-4D97-AF65-F5344CB8AC3E}">
        <p14:creationId xmlns:p14="http://schemas.microsoft.com/office/powerpoint/2010/main" val="1191407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a:t>
            </a:r>
            <a:r>
              <a:rPr lang="ja-JP" altLang="en-US" i="0" dirty="0">
                <a:solidFill>
                  <a:srgbClr val="2F2725"/>
                </a:solidFill>
                <a:effectLst/>
                <a:latin typeface="Century Gothic" panose="020B0502020202020204" pitchFamily="34" charset="0"/>
              </a:rPr>
              <a:t>ブラック</a:t>
            </a:r>
            <a:r>
              <a:rPr kumimoji="1" lang="ja-JP" altLang="en-US" dirty="0"/>
              <a:t>レーベル</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FC0BB3C8-0184-4C34-9968-D6C0D3131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08" y="556785"/>
            <a:ext cx="4821772" cy="3055952"/>
          </a:xfrm>
          <a:prstGeom prst="rect">
            <a:avLst/>
          </a:prstGeom>
        </p:spPr>
      </p:pic>
      <p:pic>
        <p:nvPicPr>
          <p:cNvPr id="4" name="図 3">
            <a:extLst>
              <a:ext uri="{FF2B5EF4-FFF2-40B4-BE49-F238E27FC236}">
                <a16:creationId xmlns:a16="http://schemas.microsoft.com/office/drawing/2014/main" id="{3A13598B-6C74-C1BB-A124-A22ABFC58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217" y="556785"/>
            <a:ext cx="4680000" cy="3191350"/>
          </a:xfrm>
          <a:prstGeom prst="rect">
            <a:avLst/>
          </a:prstGeom>
        </p:spPr>
      </p:pic>
    </p:spTree>
    <p:extLst>
      <p:ext uri="{BB962C8B-B14F-4D97-AF65-F5344CB8AC3E}">
        <p14:creationId xmlns:p14="http://schemas.microsoft.com/office/powerpoint/2010/main" val="160068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8795B113-4C5C-4AB1-B876-01876627F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93" y="1285272"/>
            <a:ext cx="5309507" cy="3766880"/>
          </a:xfrm>
          <a:prstGeom prst="rect">
            <a:avLst/>
          </a:prstGeom>
        </p:spPr>
      </p:pic>
      <p:pic>
        <p:nvPicPr>
          <p:cNvPr id="5" name="図 4">
            <a:extLst>
              <a:ext uri="{FF2B5EF4-FFF2-40B4-BE49-F238E27FC236}">
                <a16:creationId xmlns:a16="http://schemas.microsoft.com/office/drawing/2014/main" id="{D3C4C3E4-6BCB-45B8-B348-78D6E37A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507" y="1285271"/>
            <a:ext cx="5454174" cy="3765600"/>
          </a:xfrm>
          <a:prstGeom prst="rect">
            <a:avLst/>
          </a:prstGeom>
        </p:spPr>
      </p:pic>
    </p:spTree>
    <p:extLst>
      <p:ext uri="{BB962C8B-B14F-4D97-AF65-F5344CB8AC3E}">
        <p14:creationId xmlns:p14="http://schemas.microsoft.com/office/powerpoint/2010/main" val="391374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56EC7052-15A7-520B-4674-380A11762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72" y="630260"/>
            <a:ext cx="3600000" cy="4287316"/>
          </a:xfrm>
          <a:prstGeom prst="rect">
            <a:avLst/>
          </a:prstGeom>
        </p:spPr>
      </p:pic>
      <p:pic>
        <p:nvPicPr>
          <p:cNvPr id="4" name="図 3">
            <a:extLst>
              <a:ext uri="{FF2B5EF4-FFF2-40B4-BE49-F238E27FC236}">
                <a16:creationId xmlns:a16="http://schemas.microsoft.com/office/drawing/2014/main" id="{FEF578BB-7FCA-7D35-B98C-EE365B2C8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630" y="630260"/>
            <a:ext cx="3600000" cy="3955674"/>
          </a:xfrm>
          <a:prstGeom prst="rect">
            <a:avLst/>
          </a:prstGeom>
        </p:spPr>
      </p:pic>
    </p:spTree>
    <p:extLst>
      <p:ext uri="{BB962C8B-B14F-4D97-AF65-F5344CB8AC3E}">
        <p14:creationId xmlns:p14="http://schemas.microsoft.com/office/powerpoint/2010/main" val="351495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en-US" altLang="ja-JP" dirty="0"/>
              <a:t>FENDI</a:t>
            </a:r>
          </a:p>
          <a:p>
            <a:r>
              <a:rPr lang="ja-JP" altLang="en-US" dirty="0"/>
              <a:t>柄：ズッカ</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397E0F7E-5B34-4284-AD88-D931B700D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82" y="275345"/>
            <a:ext cx="4078798" cy="2646626"/>
          </a:xfrm>
          <a:prstGeom prst="rect">
            <a:avLst/>
          </a:prstGeom>
        </p:spPr>
      </p:pic>
      <p:sp>
        <p:nvSpPr>
          <p:cNvPr id="6" name="字幕 2">
            <a:extLst>
              <a:ext uri="{FF2B5EF4-FFF2-40B4-BE49-F238E27FC236}">
                <a16:creationId xmlns:a16="http://schemas.microsoft.com/office/drawing/2014/main" id="{E26AA3B5-ED4E-47EE-8FD4-B70FF5C75FAB}"/>
              </a:ext>
            </a:extLst>
          </p:cNvPr>
          <p:cNvSpPr txBox="1">
            <a:spLocks/>
          </p:cNvSpPr>
          <p:nvPr/>
        </p:nvSpPr>
        <p:spPr>
          <a:xfrm>
            <a:off x="218173" y="3255379"/>
            <a:ext cx="5877827" cy="1636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a:t>
            </a:r>
            <a:r>
              <a:rPr lang="en-US" altLang="ja-JP" dirty="0"/>
              <a:t>FENDI</a:t>
            </a:r>
            <a:r>
              <a:rPr lang="ja-JP" altLang="en-US" dirty="0"/>
              <a:t>」の「</a:t>
            </a:r>
            <a:r>
              <a:rPr lang="en-US" altLang="ja-JP" dirty="0"/>
              <a:t>F</a:t>
            </a:r>
            <a:r>
              <a:rPr lang="ja-JP" altLang="en-US" dirty="0"/>
              <a:t>」を上下交互に敷き詰めたデザインで、二つの</a:t>
            </a:r>
            <a:r>
              <a:rPr lang="en-US" altLang="ja-JP" dirty="0"/>
              <a:t>F</a:t>
            </a:r>
            <a:r>
              <a:rPr lang="ja-JP" altLang="en-US" dirty="0"/>
              <a:t>が重なり合うようなロゴが等間隔に並んでいます。</a:t>
            </a:r>
            <a:endParaRPr lang="en-US" altLang="ja-JP" dirty="0"/>
          </a:p>
        </p:txBody>
      </p:sp>
      <p:pic>
        <p:nvPicPr>
          <p:cNvPr id="5" name="図 4">
            <a:extLst>
              <a:ext uri="{FF2B5EF4-FFF2-40B4-BE49-F238E27FC236}">
                <a16:creationId xmlns:a16="http://schemas.microsoft.com/office/drawing/2014/main" id="{67C2066A-182A-2D97-3B88-6DAF4C90D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780" y="1321806"/>
            <a:ext cx="3600000" cy="4061416"/>
          </a:xfrm>
          <a:prstGeom prst="rect">
            <a:avLst/>
          </a:prstGeom>
        </p:spPr>
      </p:pic>
    </p:spTree>
    <p:extLst>
      <p:ext uri="{BB962C8B-B14F-4D97-AF65-F5344CB8AC3E}">
        <p14:creationId xmlns:p14="http://schemas.microsoft.com/office/powerpoint/2010/main" val="79929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616388" y="150812"/>
            <a:ext cx="2772792" cy="958896"/>
          </a:xfrm>
        </p:spPr>
        <p:txBody>
          <a:bodyPr/>
          <a:lstStyle/>
          <a:p>
            <a:r>
              <a:rPr kumimoji="1" lang="en-US" altLang="ja-JP" dirty="0"/>
              <a:t>FENDI</a:t>
            </a:r>
          </a:p>
          <a:p>
            <a:r>
              <a:rPr lang="ja-JP" altLang="en-US" dirty="0"/>
              <a:t>柄：ズッキーノ</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17C16FE1-ED8D-4ADE-8AD9-D404CB8F7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699" y="1841254"/>
            <a:ext cx="4291949" cy="3023710"/>
          </a:xfrm>
          <a:prstGeom prst="rect">
            <a:avLst/>
          </a:prstGeom>
        </p:spPr>
      </p:pic>
      <p:sp>
        <p:nvSpPr>
          <p:cNvPr id="6" name="字幕 2">
            <a:extLst>
              <a:ext uri="{FF2B5EF4-FFF2-40B4-BE49-F238E27FC236}">
                <a16:creationId xmlns:a16="http://schemas.microsoft.com/office/drawing/2014/main" id="{16CA3253-1A03-4B11-9F93-5AE9E3E06143}"/>
              </a:ext>
            </a:extLst>
          </p:cNvPr>
          <p:cNvSpPr txBox="1">
            <a:spLocks/>
          </p:cNvSpPr>
          <p:nvPr/>
        </p:nvSpPr>
        <p:spPr>
          <a:xfrm>
            <a:off x="5552958" y="2157165"/>
            <a:ext cx="4993714" cy="95889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ズッカと同じく、</a:t>
            </a:r>
            <a:r>
              <a:rPr lang="en-US" altLang="ja-JP" dirty="0"/>
              <a:t>F</a:t>
            </a:r>
            <a:r>
              <a:rPr lang="ja-JP" altLang="en-US" dirty="0"/>
              <a:t>を上下に組み合わせたロゴですが、ズッカの</a:t>
            </a:r>
            <a:r>
              <a:rPr lang="en-US" altLang="ja-JP" dirty="0"/>
              <a:t>F</a:t>
            </a:r>
            <a:r>
              <a:rPr lang="ja-JP" altLang="en-US" dirty="0"/>
              <a:t>を一回り小さくしたデザイン</a:t>
            </a:r>
            <a:endParaRPr lang="en-US" altLang="ja-JP" dirty="0"/>
          </a:p>
        </p:txBody>
      </p:sp>
    </p:spTree>
    <p:extLst>
      <p:ext uri="{BB962C8B-B14F-4D97-AF65-F5344CB8AC3E}">
        <p14:creationId xmlns:p14="http://schemas.microsoft.com/office/powerpoint/2010/main" val="2328035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234649" y="150812"/>
            <a:ext cx="3154531" cy="958896"/>
          </a:xfrm>
        </p:spPr>
        <p:txBody>
          <a:bodyPr/>
          <a:lstStyle/>
          <a:p>
            <a:r>
              <a:rPr kumimoji="1" lang="en-US" altLang="ja-JP" dirty="0"/>
              <a:t>FENDI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2048EE4C-5D31-4F4B-87DC-08AC4EFF7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269" y="1261841"/>
            <a:ext cx="2436835" cy="4334317"/>
          </a:xfrm>
          <a:prstGeom prst="rect">
            <a:avLst/>
          </a:prstGeom>
        </p:spPr>
      </p:pic>
      <p:pic>
        <p:nvPicPr>
          <p:cNvPr id="6" name="図 5">
            <a:extLst>
              <a:ext uri="{FF2B5EF4-FFF2-40B4-BE49-F238E27FC236}">
                <a16:creationId xmlns:a16="http://schemas.microsoft.com/office/drawing/2014/main" id="{83C52E24-4B0A-474C-B1B6-EA398BEC2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34" y="1261840"/>
            <a:ext cx="2436835" cy="4334317"/>
          </a:xfrm>
          <a:prstGeom prst="rect">
            <a:avLst/>
          </a:prstGeom>
        </p:spPr>
      </p:pic>
      <p:sp>
        <p:nvSpPr>
          <p:cNvPr id="9" name="テキスト ボックス 8">
            <a:extLst>
              <a:ext uri="{FF2B5EF4-FFF2-40B4-BE49-F238E27FC236}">
                <a16:creationId xmlns:a16="http://schemas.microsoft.com/office/drawing/2014/main" id="{3286F436-431C-40D4-89C5-3210A5C317EC}"/>
              </a:ext>
            </a:extLst>
          </p:cNvPr>
          <p:cNvSpPr txBox="1"/>
          <p:nvPr/>
        </p:nvSpPr>
        <p:spPr>
          <a:xfrm>
            <a:off x="6097480" y="2598805"/>
            <a:ext cx="6094520" cy="646331"/>
          </a:xfrm>
          <a:prstGeom prst="rect">
            <a:avLst/>
          </a:prstGeom>
          <a:noFill/>
        </p:spPr>
        <p:txBody>
          <a:bodyPr wrap="square">
            <a:spAutoFit/>
          </a:bodyPr>
          <a:lstStyle/>
          <a:p>
            <a:r>
              <a:rPr lang="ja-JP" altLang="en-US" dirty="0"/>
              <a:t>マンマバゲットとはバゲットパンのような形にちなんで名づけられたFENDIを代表するバッグです。</a:t>
            </a:r>
          </a:p>
        </p:txBody>
      </p:sp>
    </p:spTree>
    <p:extLst>
      <p:ext uri="{BB962C8B-B14F-4D97-AF65-F5344CB8AC3E}">
        <p14:creationId xmlns:p14="http://schemas.microsoft.com/office/powerpoint/2010/main" val="3122898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234649" y="150812"/>
            <a:ext cx="3154531" cy="958896"/>
          </a:xfrm>
        </p:spPr>
        <p:txBody>
          <a:bodyPr/>
          <a:lstStyle/>
          <a:p>
            <a:r>
              <a:rPr kumimoji="1" lang="en-US" altLang="ja-JP" dirty="0"/>
              <a:t>FENDI</a:t>
            </a:r>
          </a:p>
          <a:p>
            <a:r>
              <a:rPr lang="ja-JP" altLang="en-US" dirty="0"/>
              <a:t>柄：スモールズッカ</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9" name="テキスト ボックス 8">
            <a:extLst>
              <a:ext uri="{FF2B5EF4-FFF2-40B4-BE49-F238E27FC236}">
                <a16:creationId xmlns:a16="http://schemas.microsoft.com/office/drawing/2014/main" id="{3286F436-431C-40D4-89C5-3210A5C317EC}"/>
              </a:ext>
            </a:extLst>
          </p:cNvPr>
          <p:cNvSpPr txBox="1"/>
          <p:nvPr/>
        </p:nvSpPr>
        <p:spPr>
          <a:xfrm>
            <a:off x="7389180" y="2785870"/>
            <a:ext cx="3154531" cy="369332"/>
          </a:xfrm>
          <a:prstGeom prst="rect">
            <a:avLst/>
          </a:prstGeom>
          <a:noFill/>
        </p:spPr>
        <p:txBody>
          <a:bodyPr wrap="square">
            <a:spAutoFit/>
          </a:bodyPr>
          <a:lstStyle/>
          <a:p>
            <a:r>
              <a:rPr lang="ja-JP" altLang="en-US" dirty="0"/>
              <a:t>ブランド名のFENDIが特徴。</a:t>
            </a:r>
          </a:p>
        </p:txBody>
      </p:sp>
      <p:pic>
        <p:nvPicPr>
          <p:cNvPr id="5" name="図 4">
            <a:extLst>
              <a:ext uri="{FF2B5EF4-FFF2-40B4-BE49-F238E27FC236}">
                <a16:creationId xmlns:a16="http://schemas.microsoft.com/office/drawing/2014/main" id="{26222902-1B48-4AD8-A800-ED39179D1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155" y="1109708"/>
            <a:ext cx="6007487" cy="4090988"/>
          </a:xfrm>
          <a:prstGeom prst="rect">
            <a:avLst/>
          </a:prstGeom>
        </p:spPr>
      </p:pic>
      <p:sp>
        <p:nvSpPr>
          <p:cNvPr id="8" name="正方形/長方形 7">
            <a:extLst>
              <a:ext uri="{FF2B5EF4-FFF2-40B4-BE49-F238E27FC236}">
                <a16:creationId xmlns:a16="http://schemas.microsoft.com/office/drawing/2014/main" id="{FF328207-AAB1-4F4F-ADFD-70FB02A08A09}"/>
              </a:ext>
            </a:extLst>
          </p:cNvPr>
          <p:cNvSpPr/>
          <p:nvPr/>
        </p:nvSpPr>
        <p:spPr>
          <a:xfrm>
            <a:off x="1215228" y="2202799"/>
            <a:ext cx="1465828" cy="479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903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234649" y="150812"/>
            <a:ext cx="3154531" cy="958896"/>
          </a:xfrm>
        </p:spPr>
        <p:txBody>
          <a:bodyPr/>
          <a:lstStyle/>
          <a:p>
            <a:r>
              <a:rPr kumimoji="1" lang="en-US" altLang="ja-JP" dirty="0"/>
              <a:t>FENDI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A3AF211C-060C-422C-A3D2-DC46E514F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89" y="630260"/>
            <a:ext cx="3600000" cy="4464000"/>
          </a:xfrm>
          <a:prstGeom prst="rect">
            <a:avLst/>
          </a:prstGeom>
        </p:spPr>
      </p:pic>
      <p:pic>
        <p:nvPicPr>
          <p:cNvPr id="5" name="図 4">
            <a:extLst>
              <a:ext uri="{FF2B5EF4-FFF2-40B4-BE49-F238E27FC236}">
                <a16:creationId xmlns:a16="http://schemas.microsoft.com/office/drawing/2014/main" id="{69CBD169-FEDB-8F6E-A0E9-078CD31D9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000" y="630259"/>
            <a:ext cx="5400000" cy="3508556"/>
          </a:xfrm>
          <a:prstGeom prst="rect">
            <a:avLst/>
          </a:prstGeom>
        </p:spPr>
      </p:pic>
    </p:spTree>
    <p:extLst>
      <p:ext uri="{BB962C8B-B14F-4D97-AF65-F5344CB8AC3E}">
        <p14:creationId xmlns:p14="http://schemas.microsoft.com/office/powerpoint/2010/main" val="2208308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endParaRPr kumimoji="1" lang="en-US" altLang="ja-JP" dirty="0"/>
          </a:p>
          <a:p>
            <a:r>
              <a:rPr lang="ja-JP" altLang="en-US" dirty="0"/>
              <a:t>柄：モノグラム</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9" name="図 8">
            <a:extLst>
              <a:ext uri="{FF2B5EF4-FFF2-40B4-BE49-F238E27FC236}">
                <a16:creationId xmlns:a16="http://schemas.microsoft.com/office/drawing/2014/main" id="{69FD143C-FE55-4E4B-A6C4-E51DEBFE1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023" y="1057802"/>
            <a:ext cx="5624585" cy="3728337"/>
          </a:xfrm>
          <a:prstGeom prst="rect">
            <a:avLst/>
          </a:prstGeom>
        </p:spPr>
      </p:pic>
      <p:pic>
        <p:nvPicPr>
          <p:cNvPr id="4" name="図 3">
            <a:extLst>
              <a:ext uri="{FF2B5EF4-FFF2-40B4-BE49-F238E27FC236}">
                <a16:creationId xmlns:a16="http://schemas.microsoft.com/office/drawing/2014/main" id="{783E6892-58CC-4578-A59C-D37570666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608" y="1109708"/>
            <a:ext cx="6138117" cy="3306970"/>
          </a:xfrm>
          <a:prstGeom prst="rect">
            <a:avLst/>
          </a:prstGeom>
        </p:spPr>
      </p:pic>
    </p:spTree>
    <p:extLst>
      <p:ext uri="{BB962C8B-B14F-4D97-AF65-F5344CB8AC3E}">
        <p14:creationId xmlns:p14="http://schemas.microsoft.com/office/powerpoint/2010/main" val="1125569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ja-JP" altLang="en-US" dirty="0"/>
              <a:t>セリーヌ</a:t>
            </a:r>
            <a:endParaRPr kumimoji="1" lang="en-US" altLang="ja-JP" dirty="0"/>
          </a:p>
          <a:p>
            <a:r>
              <a:rPr lang="ja-JP" altLang="en-US" dirty="0"/>
              <a:t>柄：マカダム</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9BF1DC8F-B79D-4255-ABE1-ABC827E2A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95" y="1356804"/>
            <a:ext cx="4193431" cy="3499281"/>
          </a:xfrm>
          <a:prstGeom prst="rect">
            <a:avLst/>
          </a:prstGeom>
        </p:spPr>
      </p:pic>
      <p:sp>
        <p:nvSpPr>
          <p:cNvPr id="8" name="テキスト ボックス 7">
            <a:extLst>
              <a:ext uri="{FF2B5EF4-FFF2-40B4-BE49-F238E27FC236}">
                <a16:creationId xmlns:a16="http://schemas.microsoft.com/office/drawing/2014/main" id="{948C22D7-F132-4F21-8A4D-A56B24FDC3B5}"/>
              </a:ext>
            </a:extLst>
          </p:cNvPr>
          <p:cNvSpPr txBox="1"/>
          <p:nvPr/>
        </p:nvSpPr>
        <p:spPr>
          <a:xfrm>
            <a:off x="4825725" y="2119357"/>
            <a:ext cx="6271361" cy="646331"/>
          </a:xfrm>
          <a:prstGeom prst="rect">
            <a:avLst/>
          </a:prstGeom>
          <a:noFill/>
        </p:spPr>
        <p:txBody>
          <a:bodyPr wrap="square">
            <a:spAutoFit/>
          </a:bodyPr>
          <a:lstStyle/>
          <a:p>
            <a:r>
              <a:rPr lang="ja-JP" altLang="en-US" dirty="0"/>
              <a:t>セリーヌのロゴマークをモノグラムのように配置した総柄のデザインがマカダム柄です。</a:t>
            </a:r>
          </a:p>
        </p:txBody>
      </p:sp>
      <p:sp>
        <p:nvSpPr>
          <p:cNvPr id="9" name="テキスト ボックス 8">
            <a:extLst>
              <a:ext uri="{FF2B5EF4-FFF2-40B4-BE49-F238E27FC236}">
                <a16:creationId xmlns:a16="http://schemas.microsoft.com/office/drawing/2014/main" id="{7AAB1947-8C00-47EF-92EF-7BB15AD985B6}"/>
              </a:ext>
            </a:extLst>
          </p:cNvPr>
          <p:cNvSpPr txBox="1"/>
          <p:nvPr/>
        </p:nvSpPr>
        <p:spPr>
          <a:xfrm>
            <a:off x="4802820" y="3169067"/>
            <a:ext cx="6094520" cy="923330"/>
          </a:xfrm>
          <a:prstGeom prst="rect">
            <a:avLst/>
          </a:prstGeom>
          <a:noFill/>
        </p:spPr>
        <p:txBody>
          <a:bodyPr wrap="square">
            <a:spAutoFit/>
          </a:bodyPr>
          <a:lstStyle/>
          <a:p>
            <a:r>
              <a:rPr lang="ja-JP" altLang="en-US" dirty="0"/>
              <a:t>細かく砕かれた医師が等間隔で敷き詰められている</a:t>
            </a:r>
            <a:endParaRPr lang="en-US" altLang="ja-JP" dirty="0"/>
          </a:p>
          <a:p>
            <a:r>
              <a:rPr lang="ja-JP" altLang="en-US" dirty="0"/>
              <a:t>道路をイメージしロゴマークを敷き詰めた総柄に</a:t>
            </a:r>
            <a:endParaRPr lang="en-US" altLang="ja-JP" dirty="0"/>
          </a:p>
          <a:p>
            <a:r>
              <a:rPr lang="ja-JP" altLang="en-US" dirty="0"/>
              <a:t>したようです。</a:t>
            </a:r>
          </a:p>
        </p:txBody>
      </p:sp>
    </p:spTree>
    <p:extLst>
      <p:ext uri="{BB962C8B-B14F-4D97-AF65-F5344CB8AC3E}">
        <p14:creationId xmlns:p14="http://schemas.microsoft.com/office/powerpoint/2010/main" val="415737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31798" y="150812"/>
            <a:ext cx="2657382" cy="958896"/>
          </a:xfrm>
        </p:spPr>
        <p:txBody>
          <a:bodyPr/>
          <a:lstStyle/>
          <a:p>
            <a:r>
              <a:rPr kumimoji="1" lang="ja-JP" altLang="en-US" dirty="0"/>
              <a:t>セリーヌ</a:t>
            </a:r>
            <a:endParaRPr kumimoji="1" lang="en-US" altLang="ja-JP" dirty="0"/>
          </a:p>
          <a:p>
            <a:r>
              <a:rPr lang="ja-JP" altLang="en-US" dirty="0"/>
              <a:t>柄：馬車金具</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D7F2CFD9-4520-4992-901F-E2FBCB324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45" y="1494453"/>
            <a:ext cx="5827895" cy="3503675"/>
          </a:xfrm>
          <a:prstGeom prst="rect">
            <a:avLst/>
          </a:prstGeom>
        </p:spPr>
      </p:pic>
      <p:sp>
        <p:nvSpPr>
          <p:cNvPr id="6" name="字幕 2">
            <a:extLst>
              <a:ext uri="{FF2B5EF4-FFF2-40B4-BE49-F238E27FC236}">
                <a16:creationId xmlns:a16="http://schemas.microsoft.com/office/drawing/2014/main" id="{F1F82601-DDC9-4B61-8654-C191383560FF}"/>
              </a:ext>
            </a:extLst>
          </p:cNvPr>
          <p:cNvSpPr txBox="1">
            <a:spLocks/>
          </p:cNvSpPr>
          <p:nvPr/>
        </p:nvSpPr>
        <p:spPr>
          <a:xfrm>
            <a:off x="6060489" y="2157166"/>
            <a:ext cx="2657382"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馬車の金具が特徴</a:t>
            </a:r>
            <a:endParaRPr lang="en-US" altLang="ja-JP" dirty="0"/>
          </a:p>
        </p:txBody>
      </p:sp>
    </p:spTree>
    <p:extLst>
      <p:ext uri="{BB962C8B-B14F-4D97-AF65-F5344CB8AC3E}">
        <p14:creationId xmlns:p14="http://schemas.microsoft.com/office/powerpoint/2010/main" val="256144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40676" y="150812"/>
            <a:ext cx="2648504" cy="958896"/>
          </a:xfrm>
        </p:spPr>
        <p:txBody>
          <a:bodyPr/>
          <a:lstStyle/>
          <a:p>
            <a:r>
              <a:rPr kumimoji="1" lang="ja-JP" altLang="en-US" dirty="0"/>
              <a:t>セリーヌ</a:t>
            </a:r>
            <a:endParaRPr kumimoji="1" lang="en-US" altLang="ja-JP" dirty="0"/>
          </a:p>
          <a:p>
            <a:r>
              <a:rPr lang="ja-JP" altLang="en-US" dirty="0"/>
              <a:t>柄：</a:t>
            </a:r>
            <a:r>
              <a:rPr lang="en-US" altLang="ja-JP" dirty="0"/>
              <a:t>C</a:t>
            </a:r>
            <a:r>
              <a:rPr lang="ja-JP" altLang="en-US" dirty="0"/>
              <a:t>マカダム</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31676DC5-8486-455E-A0BE-89CF784F0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885" y="1611621"/>
            <a:ext cx="4955219" cy="3329288"/>
          </a:xfrm>
          <a:prstGeom prst="rect">
            <a:avLst/>
          </a:prstGeom>
        </p:spPr>
      </p:pic>
      <p:sp>
        <p:nvSpPr>
          <p:cNvPr id="8" name="テキスト ボックス 7">
            <a:extLst>
              <a:ext uri="{FF2B5EF4-FFF2-40B4-BE49-F238E27FC236}">
                <a16:creationId xmlns:a16="http://schemas.microsoft.com/office/drawing/2014/main" id="{145D04C4-0FAF-4083-8525-B9D4BCCA3AD0}"/>
              </a:ext>
            </a:extLst>
          </p:cNvPr>
          <p:cNvSpPr txBox="1"/>
          <p:nvPr/>
        </p:nvSpPr>
        <p:spPr>
          <a:xfrm>
            <a:off x="5666171" y="2075936"/>
            <a:ext cx="6300927" cy="1200329"/>
          </a:xfrm>
          <a:prstGeom prst="rect">
            <a:avLst/>
          </a:prstGeom>
          <a:noFill/>
        </p:spPr>
        <p:txBody>
          <a:bodyPr wrap="square">
            <a:spAutoFit/>
          </a:bodyPr>
          <a:lstStyle/>
          <a:p>
            <a:r>
              <a:rPr lang="ja-JP" altLang="en-US" dirty="0"/>
              <a:t>マカダムとの違いは、Cマカダムが「C」マークと2輪馬車のモチーフにしたモノグラムであることに対し、マカダムはそれ以外のモチーフのモノグラム全てに適用されるということ。</a:t>
            </a:r>
          </a:p>
        </p:txBody>
      </p:sp>
    </p:spTree>
    <p:extLst>
      <p:ext uri="{BB962C8B-B14F-4D97-AF65-F5344CB8AC3E}">
        <p14:creationId xmlns:p14="http://schemas.microsoft.com/office/powerpoint/2010/main" val="3953883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40676" y="150812"/>
            <a:ext cx="2648504" cy="958896"/>
          </a:xfrm>
        </p:spPr>
        <p:txBody>
          <a:bodyPr/>
          <a:lstStyle/>
          <a:p>
            <a:r>
              <a:rPr kumimoji="1" lang="ja-JP" altLang="en-US" dirty="0"/>
              <a:t>セリーヌ</a:t>
            </a:r>
            <a:endParaRPr kumimoji="1" lang="en-US" altLang="ja-JP" dirty="0"/>
          </a:p>
          <a:p>
            <a:r>
              <a:rPr lang="ja-JP" altLang="en-US" dirty="0"/>
              <a:t>長財布</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3CEA5C78-36AD-4ABF-A439-95275E847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562" y="1109708"/>
            <a:ext cx="5981331" cy="3992857"/>
          </a:xfrm>
          <a:prstGeom prst="rect">
            <a:avLst/>
          </a:prstGeom>
        </p:spPr>
      </p:pic>
    </p:spTree>
    <p:extLst>
      <p:ext uri="{BB962C8B-B14F-4D97-AF65-F5344CB8AC3E}">
        <p14:creationId xmlns:p14="http://schemas.microsoft.com/office/powerpoint/2010/main" val="3602014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40676" y="150812"/>
            <a:ext cx="2648504" cy="958896"/>
          </a:xfrm>
        </p:spPr>
        <p:txBody>
          <a:bodyPr/>
          <a:lstStyle/>
          <a:p>
            <a:r>
              <a:rPr kumimoji="1" lang="ja-JP" altLang="en-US" dirty="0"/>
              <a:t>オールドセリーヌ</a:t>
            </a:r>
            <a:endParaRPr kumimoji="1" lang="en-US" altLang="ja-JP" dirty="0"/>
          </a:p>
          <a:p>
            <a:r>
              <a:rPr lang="ja-JP" altLang="en-US" dirty="0"/>
              <a:t>柄：なし</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8" name="テキスト ボックス 7">
            <a:extLst>
              <a:ext uri="{FF2B5EF4-FFF2-40B4-BE49-F238E27FC236}">
                <a16:creationId xmlns:a16="http://schemas.microsoft.com/office/drawing/2014/main" id="{145D04C4-0FAF-4083-8525-B9D4BCCA3AD0}"/>
              </a:ext>
            </a:extLst>
          </p:cNvPr>
          <p:cNvSpPr txBox="1"/>
          <p:nvPr/>
        </p:nvSpPr>
        <p:spPr>
          <a:xfrm>
            <a:off x="7115879" y="2073191"/>
            <a:ext cx="4236754" cy="369332"/>
          </a:xfrm>
          <a:prstGeom prst="rect">
            <a:avLst/>
          </a:prstGeom>
          <a:noFill/>
        </p:spPr>
        <p:txBody>
          <a:bodyPr wrap="square">
            <a:spAutoFit/>
          </a:bodyPr>
          <a:lstStyle/>
          <a:p>
            <a:r>
              <a:rPr lang="ja-JP" altLang="en-US" dirty="0"/>
              <a:t>ガンチーニに</a:t>
            </a:r>
            <a:r>
              <a:rPr lang="en-US" altLang="ja-JP" dirty="0"/>
              <a:t>CELINE</a:t>
            </a:r>
            <a:r>
              <a:rPr lang="ja-JP" altLang="en-US" dirty="0"/>
              <a:t>の刻印が特徴</a:t>
            </a:r>
          </a:p>
        </p:txBody>
      </p:sp>
      <p:pic>
        <p:nvPicPr>
          <p:cNvPr id="5" name="図 4">
            <a:extLst>
              <a:ext uri="{FF2B5EF4-FFF2-40B4-BE49-F238E27FC236}">
                <a16:creationId xmlns:a16="http://schemas.microsoft.com/office/drawing/2014/main" id="{F9762134-F013-47BE-9319-D8D7F505B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77" y="1340954"/>
            <a:ext cx="5923281" cy="3663366"/>
          </a:xfrm>
          <a:prstGeom prst="rect">
            <a:avLst/>
          </a:prstGeom>
        </p:spPr>
      </p:pic>
    </p:spTree>
    <p:extLst>
      <p:ext uri="{BB962C8B-B14F-4D97-AF65-F5344CB8AC3E}">
        <p14:creationId xmlns:p14="http://schemas.microsoft.com/office/powerpoint/2010/main" val="3077050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364637" y="150812"/>
            <a:ext cx="5663953" cy="958896"/>
          </a:xfrm>
        </p:spPr>
        <p:txBody>
          <a:bodyPr>
            <a:normAutofit/>
          </a:bodyPr>
          <a:lstStyle/>
          <a:p>
            <a:r>
              <a:rPr kumimoji="1" lang="ja-JP" altLang="en-US" dirty="0"/>
              <a:t>オールドセリーヌ</a:t>
            </a:r>
            <a:endParaRPr kumimoji="1" lang="en-US" altLang="ja-JP" dirty="0"/>
          </a:p>
          <a:p>
            <a:r>
              <a:rPr lang="ja-JP" altLang="en-US" b="0" i="0" dirty="0">
                <a:solidFill>
                  <a:srgbClr val="333333"/>
                </a:solidFill>
                <a:effectLst/>
                <a:latin typeface="Source Sans Pro" panose="020B0604020202020204" pitchFamily="34" charset="0"/>
              </a:rPr>
              <a:t>ラゲージ マイクロ </a:t>
            </a:r>
            <a:r>
              <a:rPr lang="en-US" altLang="ja-JP" b="0" i="0" dirty="0">
                <a:solidFill>
                  <a:srgbClr val="333333"/>
                </a:solidFill>
                <a:effectLst/>
                <a:latin typeface="Source Sans Pro" panose="020B0604020202020204" pitchFamily="34" charset="0"/>
              </a:rPr>
              <a:t>/</a:t>
            </a:r>
            <a:r>
              <a:rPr lang="ja-JP" altLang="en-US" i="0" dirty="0">
                <a:solidFill>
                  <a:srgbClr val="383838"/>
                </a:solidFill>
                <a:effectLst/>
                <a:latin typeface="inherit"/>
                <a:ea typeface="游ゴシック" panose="020B0400000000000000" pitchFamily="50" charset="-128"/>
              </a:rPr>
              <a:t>ドラムドカーフ</a:t>
            </a:r>
            <a:endParaRPr lang="ja-JP" altLang="en-US" i="0" dirty="0">
              <a:solidFill>
                <a:srgbClr val="383838"/>
              </a:solidFill>
              <a:effectLst/>
              <a:latin typeface="游ゴシック" panose="020B0400000000000000" pitchFamily="50" charset="-128"/>
              <a:ea typeface="游ゴシック" panose="020B0400000000000000" pitchFamily="50" charset="-128"/>
            </a:endParaRPr>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8" name="テキスト ボックス 7">
            <a:extLst>
              <a:ext uri="{FF2B5EF4-FFF2-40B4-BE49-F238E27FC236}">
                <a16:creationId xmlns:a16="http://schemas.microsoft.com/office/drawing/2014/main" id="{145D04C4-0FAF-4083-8525-B9D4BCCA3AD0}"/>
              </a:ext>
            </a:extLst>
          </p:cNvPr>
          <p:cNvSpPr txBox="1"/>
          <p:nvPr/>
        </p:nvSpPr>
        <p:spPr>
          <a:xfrm>
            <a:off x="6698628" y="1958836"/>
            <a:ext cx="4236754" cy="923330"/>
          </a:xfrm>
          <a:prstGeom prst="rect">
            <a:avLst/>
          </a:prstGeom>
          <a:noFill/>
        </p:spPr>
        <p:txBody>
          <a:bodyPr wrap="square">
            <a:spAutoFit/>
          </a:bodyPr>
          <a:lstStyle/>
          <a:p>
            <a:r>
              <a:rPr lang="ja-JP" altLang="en-US" b="0" i="0" dirty="0">
                <a:solidFill>
                  <a:srgbClr val="3A3A3A"/>
                </a:solidFill>
                <a:effectLst/>
                <a:latin typeface="ヒラギノ角ゴ ProN W3"/>
              </a:rPr>
              <a:t>表面に細かなシボ（しわ）加工がされた子牛の革のことで、</a:t>
            </a:r>
            <a:r>
              <a:rPr lang="en-US" altLang="ja-JP" b="0" i="0" dirty="0">
                <a:solidFill>
                  <a:srgbClr val="3A3A3A"/>
                </a:solidFill>
                <a:effectLst/>
                <a:latin typeface="ヒラギノ角ゴ ProN W3"/>
              </a:rPr>
              <a:t>CELINE</a:t>
            </a:r>
            <a:r>
              <a:rPr lang="ja-JP" altLang="en-US" b="0" i="0" dirty="0">
                <a:solidFill>
                  <a:srgbClr val="3A3A3A"/>
                </a:solidFill>
                <a:effectLst/>
                <a:latin typeface="ヒラギノ角ゴ ProN W3"/>
              </a:rPr>
              <a:t>のレザーアイテムでも多く使用</a:t>
            </a:r>
            <a:endParaRPr lang="ja-JP" altLang="en-US" dirty="0"/>
          </a:p>
        </p:txBody>
      </p:sp>
      <p:pic>
        <p:nvPicPr>
          <p:cNvPr id="4" name="図 3">
            <a:extLst>
              <a:ext uri="{FF2B5EF4-FFF2-40B4-BE49-F238E27FC236}">
                <a16:creationId xmlns:a16="http://schemas.microsoft.com/office/drawing/2014/main" id="{97A79CCE-1F89-42A3-91AC-5D49CD1E0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983" y="1442621"/>
            <a:ext cx="5443868" cy="4168066"/>
          </a:xfrm>
          <a:prstGeom prst="rect">
            <a:avLst/>
          </a:prstGeom>
        </p:spPr>
      </p:pic>
    </p:spTree>
    <p:extLst>
      <p:ext uri="{BB962C8B-B14F-4D97-AF65-F5344CB8AC3E}">
        <p14:creationId xmlns:p14="http://schemas.microsoft.com/office/powerpoint/2010/main" val="3809297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89755" y="150812"/>
            <a:ext cx="3018408" cy="958896"/>
          </a:xfrm>
        </p:spPr>
        <p:txBody>
          <a:bodyPr>
            <a:normAutofit/>
          </a:bodyPr>
          <a:lstStyle/>
          <a:p>
            <a:r>
              <a:rPr kumimoji="1" lang="ja-JP" altLang="en-US" dirty="0"/>
              <a:t>エルメス・シャネル</a:t>
            </a:r>
            <a:br>
              <a:rPr kumimoji="1" lang="en-US" altLang="ja-JP" dirty="0"/>
            </a:br>
            <a:r>
              <a:rPr kumimoji="1" lang="ja-JP" altLang="en-US" dirty="0"/>
              <a:t>柄：なんでも</a:t>
            </a:r>
            <a:r>
              <a:rPr kumimoji="1" lang="en-US" altLang="ja-JP" dirty="0"/>
              <a:t>OK</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CB29DF46-E1D4-4405-A597-615BC1867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285" y="936228"/>
            <a:ext cx="5912736" cy="4133748"/>
          </a:xfrm>
          <a:prstGeom prst="rect">
            <a:avLst/>
          </a:prstGeom>
        </p:spPr>
      </p:pic>
      <p:pic>
        <p:nvPicPr>
          <p:cNvPr id="8" name="図 7">
            <a:extLst>
              <a:ext uri="{FF2B5EF4-FFF2-40B4-BE49-F238E27FC236}">
                <a16:creationId xmlns:a16="http://schemas.microsoft.com/office/drawing/2014/main" id="{9A51C1FC-9A5F-4AF8-8E87-D6C449AF5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70" y="2412604"/>
            <a:ext cx="5018063" cy="3166739"/>
          </a:xfrm>
          <a:prstGeom prst="rect">
            <a:avLst/>
          </a:prstGeom>
        </p:spPr>
      </p:pic>
      <p:sp>
        <p:nvSpPr>
          <p:cNvPr id="6" name="テキスト ボックス 5">
            <a:extLst>
              <a:ext uri="{FF2B5EF4-FFF2-40B4-BE49-F238E27FC236}">
                <a16:creationId xmlns:a16="http://schemas.microsoft.com/office/drawing/2014/main" id="{CB535B83-3391-4643-84AC-9EB6A79E236F}"/>
              </a:ext>
            </a:extLst>
          </p:cNvPr>
          <p:cNvSpPr txBox="1"/>
          <p:nvPr/>
        </p:nvSpPr>
        <p:spPr>
          <a:xfrm>
            <a:off x="417095" y="883389"/>
            <a:ext cx="4636167" cy="1200329"/>
          </a:xfrm>
          <a:prstGeom prst="rect">
            <a:avLst/>
          </a:prstGeom>
          <a:noFill/>
        </p:spPr>
        <p:txBody>
          <a:bodyPr wrap="square">
            <a:spAutoFit/>
          </a:bodyPr>
          <a:lstStyle/>
          <a:p>
            <a:r>
              <a:rPr lang="ja-JP" altLang="en-US" dirty="0"/>
              <a:t>しっかりリサーチをすれば利益を</a:t>
            </a:r>
            <a:endParaRPr lang="en-US" altLang="ja-JP" dirty="0"/>
          </a:p>
          <a:p>
            <a:r>
              <a:rPr lang="ja-JP" altLang="en-US" dirty="0"/>
              <a:t>出しやすいブランド</a:t>
            </a:r>
            <a:endParaRPr lang="en-US" altLang="ja-JP" dirty="0"/>
          </a:p>
          <a:p>
            <a:r>
              <a:rPr lang="en-US" altLang="ja-JP" dirty="0"/>
              <a:t>※</a:t>
            </a:r>
            <a:r>
              <a:rPr lang="ja-JP" altLang="en-US" dirty="0"/>
              <a:t>安ければなんでも売れるわけでは</a:t>
            </a:r>
            <a:endParaRPr lang="en-US" altLang="ja-JP" dirty="0"/>
          </a:p>
          <a:p>
            <a:r>
              <a:rPr lang="ja-JP" altLang="en-US" dirty="0"/>
              <a:t>ないのでリサーチしてから決めること！</a:t>
            </a:r>
          </a:p>
        </p:txBody>
      </p:sp>
      <p:sp>
        <p:nvSpPr>
          <p:cNvPr id="9" name="テキスト ボックス 8">
            <a:extLst>
              <a:ext uri="{FF2B5EF4-FFF2-40B4-BE49-F238E27FC236}">
                <a16:creationId xmlns:a16="http://schemas.microsoft.com/office/drawing/2014/main" id="{10E01D45-B2A1-4B59-9458-828CABA43EA7}"/>
              </a:ext>
            </a:extLst>
          </p:cNvPr>
          <p:cNvSpPr txBox="1"/>
          <p:nvPr/>
        </p:nvSpPr>
        <p:spPr>
          <a:xfrm>
            <a:off x="2856449" y="5723563"/>
            <a:ext cx="4636167" cy="369332"/>
          </a:xfrm>
          <a:prstGeom prst="rect">
            <a:avLst/>
          </a:prstGeom>
          <a:noFill/>
        </p:spPr>
        <p:txBody>
          <a:bodyPr wrap="square">
            <a:spAutoFit/>
          </a:bodyPr>
          <a:lstStyle/>
          <a:p>
            <a:r>
              <a:rPr lang="en-US" altLang="ja-JP" dirty="0"/>
              <a:t>H</a:t>
            </a:r>
            <a:r>
              <a:rPr lang="ja-JP" altLang="en-US" dirty="0"/>
              <a:t>ロゴ</a:t>
            </a:r>
          </a:p>
        </p:txBody>
      </p:sp>
      <p:sp>
        <p:nvSpPr>
          <p:cNvPr id="2" name="正方形/長方形 1">
            <a:extLst>
              <a:ext uri="{FF2B5EF4-FFF2-40B4-BE49-F238E27FC236}">
                <a16:creationId xmlns:a16="http://schemas.microsoft.com/office/drawing/2014/main" id="{E697E3A1-C23C-4BDA-9A70-39BEF64AB2AC}"/>
              </a:ext>
            </a:extLst>
          </p:cNvPr>
          <p:cNvSpPr/>
          <p:nvPr/>
        </p:nvSpPr>
        <p:spPr>
          <a:xfrm>
            <a:off x="2856449" y="3218329"/>
            <a:ext cx="1563151" cy="1183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D394B48-E146-43D9-A9AA-0BB7A25FBDFB}"/>
              </a:ext>
            </a:extLst>
          </p:cNvPr>
          <p:cNvSpPr/>
          <p:nvPr/>
        </p:nvSpPr>
        <p:spPr>
          <a:xfrm>
            <a:off x="201403" y="3092824"/>
            <a:ext cx="1563151" cy="1183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6417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89755" y="150812"/>
            <a:ext cx="3018408" cy="958896"/>
          </a:xfrm>
        </p:spPr>
        <p:txBody>
          <a:bodyPr>
            <a:normAutofit/>
          </a:bodyPr>
          <a:lstStyle/>
          <a:p>
            <a:r>
              <a:rPr kumimoji="1" lang="ja-JP" altLang="en-US" dirty="0"/>
              <a:t>エルメス・シャネル</a:t>
            </a:r>
            <a:br>
              <a:rPr kumimoji="1" lang="en-US" altLang="ja-JP" dirty="0"/>
            </a:br>
            <a:r>
              <a:rPr kumimoji="1" lang="ja-JP" altLang="en-US" dirty="0"/>
              <a:t>柄：なんでも</a:t>
            </a:r>
            <a:r>
              <a:rPr kumimoji="1" lang="en-US" altLang="ja-JP" dirty="0"/>
              <a:t>OK</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8" name="図 7">
            <a:extLst>
              <a:ext uri="{FF2B5EF4-FFF2-40B4-BE49-F238E27FC236}">
                <a16:creationId xmlns:a16="http://schemas.microsoft.com/office/drawing/2014/main" id="{A6019CFB-96FA-4A6A-94C5-F66C1E347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68" y="3034760"/>
            <a:ext cx="5164795" cy="3526460"/>
          </a:xfrm>
          <a:prstGeom prst="rect">
            <a:avLst/>
          </a:prstGeom>
        </p:spPr>
      </p:pic>
      <p:pic>
        <p:nvPicPr>
          <p:cNvPr id="4" name="図 3">
            <a:extLst>
              <a:ext uri="{FF2B5EF4-FFF2-40B4-BE49-F238E27FC236}">
                <a16:creationId xmlns:a16="http://schemas.microsoft.com/office/drawing/2014/main" id="{AA4124A6-1C05-4B7D-99BF-0526D9BF9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72484"/>
            <a:ext cx="5835817" cy="4513032"/>
          </a:xfrm>
          <a:prstGeom prst="rect">
            <a:avLst/>
          </a:prstGeom>
        </p:spPr>
      </p:pic>
      <p:sp>
        <p:nvSpPr>
          <p:cNvPr id="9" name="テキスト ボックス 8">
            <a:extLst>
              <a:ext uri="{FF2B5EF4-FFF2-40B4-BE49-F238E27FC236}">
                <a16:creationId xmlns:a16="http://schemas.microsoft.com/office/drawing/2014/main" id="{94CD5121-CD25-4E9B-9DC9-C2B6C7394C58}"/>
              </a:ext>
            </a:extLst>
          </p:cNvPr>
          <p:cNvSpPr txBox="1"/>
          <p:nvPr/>
        </p:nvSpPr>
        <p:spPr>
          <a:xfrm>
            <a:off x="417095" y="1172484"/>
            <a:ext cx="4636167" cy="1200329"/>
          </a:xfrm>
          <a:prstGeom prst="rect">
            <a:avLst/>
          </a:prstGeom>
          <a:noFill/>
        </p:spPr>
        <p:txBody>
          <a:bodyPr wrap="square">
            <a:spAutoFit/>
          </a:bodyPr>
          <a:lstStyle/>
          <a:p>
            <a:r>
              <a:rPr lang="ja-JP" altLang="en-US" dirty="0"/>
              <a:t>しっかりリサーチをすれば利益を</a:t>
            </a:r>
            <a:endParaRPr lang="en-US" altLang="ja-JP" dirty="0"/>
          </a:p>
          <a:p>
            <a:r>
              <a:rPr lang="ja-JP" altLang="en-US" dirty="0"/>
              <a:t>出しやすいブランド</a:t>
            </a:r>
            <a:endParaRPr lang="en-US" altLang="ja-JP" dirty="0"/>
          </a:p>
          <a:p>
            <a:r>
              <a:rPr lang="en-US" altLang="ja-JP" dirty="0"/>
              <a:t>※</a:t>
            </a:r>
            <a:r>
              <a:rPr lang="ja-JP" altLang="en-US" dirty="0"/>
              <a:t>安ければなんでも売れるわけでは</a:t>
            </a:r>
            <a:endParaRPr lang="en-US" altLang="ja-JP" dirty="0"/>
          </a:p>
          <a:p>
            <a:r>
              <a:rPr lang="ja-JP" altLang="en-US" dirty="0"/>
              <a:t>ないのでリサーチしてから決めること！</a:t>
            </a:r>
          </a:p>
        </p:txBody>
      </p:sp>
    </p:spTree>
    <p:extLst>
      <p:ext uri="{BB962C8B-B14F-4D97-AF65-F5344CB8AC3E}">
        <p14:creationId xmlns:p14="http://schemas.microsoft.com/office/powerpoint/2010/main" val="904689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89755" y="150812"/>
            <a:ext cx="3018408" cy="958896"/>
          </a:xfrm>
        </p:spPr>
        <p:txBody>
          <a:bodyPr>
            <a:normAutofit/>
          </a:bodyPr>
          <a:lstStyle/>
          <a:p>
            <a:r>
              <a:rPr kumimoji="1" lang="ja-JP" altLang="en-US" dirty="0"/>
              <a:t>エルメス・シャネル</a:t>
            </a:r>
            <a:br>
              <a:rPr kumimoji="1" lang="en-US" altLang="ja-JP" dirty="0"/>
            </a:br>
            <a:r>
              <a:rPr kumimoji="1" lang="ja-JP" altLang="en-US" dirty="0"/>
              <a:t>柄：なんでも</a:t>
            </a:r>
            <a:r>
              <a:rPr kumimoji="1" lang="en-US" altLang="ja-JP" dirty="0"/>
              <a:t>OK</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D114BD41-6321-475C-A07A-985311167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41" y="1058474"/>
            <a:ext cx="4178440" cy="2877556"/>
          </a:xfrm>
          <a:prstGeom prst="rect">
            <a:avLst/>
          </a:prstGeom>
        </p:spPr>
      </p:pic>
      <p:pic>
        <p:nvPicPr>
          <p:cNvPr id="4" name="図 3">
            <a:extLst>
              <a:ext uri="{FF2B5EF4-FFF2-40B4-BE49-F238E27FC236}">
                <a16:creationId xmlns:a16="http://schemas.microsoft.com/office/drawing/2014/main" id="{D02F32FB-767E-4740-A929-B86F0C27D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242" y="1073275"/>
            <a:ext cx="5400000" cy="3532500"/>
          </a:xfrm>
          <a:prstGeom prst="rect">
            <a:avLst/>
          </a:prstGeom>
        </p:spPr>
      </p:pic>
    </p:spTree>
    <p:extLst>
      <p:ext uri="{BB962C8B-B14F-4D97-AF65-F5344CB8AC3E}">
        <p14:creationId xmlns:p14="http://schemas.microsoft.com/office/powerpoint/2010/main" val="1592091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89755" y="150812"/>
            <a:ext cx="3018408" cy="958896"/>
          </a:xfrm>
        </p:spPr>
        <p:txBody>
          <a:bodyPr>
            <a:normAutofit/>
          </a:bodyPr>
          <a:lstStyle/>
          <a:p>
            <a:r>
              <a:rPr kumimoji="1" lang="ja-JP" altLang="en-US" dirty="0"/>
              <a:t>エルメス・シャネル</a:t>
            </a:r>
            <a:br>
              <a:rPr kumimoji="1" lang="en-US" altLang="ja-JP" dirty="0"/>
            </a:br>
            <a:r>
              <a:rPr kumimoji="1" lang="ja-JP" altLang="en-US" dirty="0"/>
              <a:t>柄：なんでも</a:t>
            </a:r>
            <a:r>
              <a:rPr kumimoji="1" lang="en-US" altLang="ja-JP" dirty="0"/>
              <a:t>OK</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1E42FCF9-73A9-FB4B-40EC-E4E4C7DE5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362" y="1138237"/>
            <a:ext cx="7153275" cy="4581525"/>
          </a:xfrm>
          <a:prstGeom prst="rect">
            <a:avLst/>
          </a:prstGeom>
        </p:spPr>
      </p:pic>
    </p:spTree>
    <p:extLst>
      <p:ext uri="{BB962C8B-B14F-4D97-AF65-F5344CB8AC3E}">
        <p14:creationId xmlns:p14="http://schemas.microsoft.com/office/powerpoint/2010/main" val="469644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endParaRPr kumimoji="1" lang="en-US" altLang="ja-JP" dirty="0"/>
          </a:p>
          <a:p>
            <a:r>
              <a:rPr lang="ja-JP" altLang="en-US" dirty="0"/>
              <a:t>柄：モノグラム</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248EC67B-6908-4CC2-B970-424C600CE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94" y="1078746"/>
            <a:ext cx="3600000" cy="4641600"/>
          </a:xfrm>
          <a:prstGeom prst="rect">
            <a:avLst/>
          </a:prstGeom>
        </p:spPr>
      </p:pic>
      <p:pic>
        <p:nvPicPr>
          <p:cNvPr id="4" name="図 3">
            <a:extLst>
              <a:ext uri="{FF2B5EF4-FFF2-40B4-BE49-F238E27FC236}">
                <a16:creationId xmlns:a16="http://schemas.microsoft.com/office/drawing/2014/main" id="{412DA6AE-000B-968D-100E-AA8704F6E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417" y="1109708"/>
            <a:ext cx="3960000" cy="3875520"/>
          </a:xfrm>
          <a:prstGeom prst="rect">
            <a:avLst/>
          </a:prstGeom>
        </p:spPr>
      </p:pic>
      <p:pic>
        <p:nvPicPr>
          <p:cNvPr id="6" name="図 5">
            <a:extLst>
              <a:ext uri="{FF2B5EF4-FFF2-40B4-BE49-F238E27FC236}">
                <a16:creationId xmlns:a16="http://schemas.microsoft.com/office/drawing/2014/main" id="{77DD7B66-48A2-A515-87B4-4EE0467FC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436" y="1047751"/>
            <a:ext cx="3960000" cy="3155759"/>
          </a:xfrm>
          <a:prstGeom prst="rect">
            <a:avLst/>
          </a:prstGeom>
        </p:spPr>
      </p:pic>
    </p:spTree>
    <p:extLst>
      <p:ext uri="{BB962C8B-B14F-4D97-AF65-F5344CB8AC3E}">
        <p14:creationId xmlns:p14="http://schemas.microsoft.com/office/powerpoint/2010/main" val="735858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934FEC76-5ED3-4D7C-9F31-9A19CC400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877" y="1109708"/>
            <a:ext cx="2535526" cy="4509856"/>
          </a:xfrm>
          <a:prstGeom prst="rect">
            <a:avLst/>
          </a:prstGeom>
        </p:spPr>
      </p:pic>
      <p:pic>
        <p:nvPicPr>
          <p:cNvPr id="5" name="図 4">
            <a:extLst>
              <a:ext uri="{FF2B5EF4-FFF2-40B4-BE49-F238E27FC236}">
                <a16:creationId xmlns:a16="http://schemas.microsoft.com/office/drawing/2014/main" id="{414B470B-432F-46D7-8F65-28552CE1E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351" y="1109708"/>
            <a:ext cx="2535526" cy="4509856"/>
          </a:xfrm>
          <a:prstGeom prst="rect">
            <a:avLst/>
          </a:prstGeom>
        </p:spPr>
      </p:pic>
      <p:sp>
        <p:nvSpPr>
          <p:cNvPr id="8" name="テキスト ボックス 7">
            <a:extLst>
              <a:ext uri="{FF2B5EF4-FFF2-40B4-BE49-F238E27FC236}">
                <a16:creationId xmlns:a16="http://schemas.microsoft.com/office/drawing/2014/main" id="{590A7F37-88A7-4B30-9130-97306CF60B57}"/>
              </a:ext>
            </a:extLst>
          </p:cNvPr>
          <p:cNvSpPr txBox="1"/>
          <p:nvPr/>
        </p:nvSpPr>
        <p:spPr>
          <a:xfrm>
            <a:off x="6353641" y="1109708"/>
            <a:ext cx="5216729" cy="646331"/>
          </a:xfrm>
          <a:prstGeom prst="rect">
            <a:avLst/>
          </a:prstGeom>
          <a:noFill/>
        </p:spPr>
        <p:txBody>
          <a:bodyPr wrap="square">
            <a:spAutoFit/>
          </a:bodyPr>
          <a:lstStyle/>
          <a:p>
            <a:r>
              <a:rPr lang="ja-JP" altLang="en-US" b="0" i="0" dirty="0">
                <a:solidFill>
                  <a:srgbClr val="383838"/>
                </a:solidFill>
                <a:effectLst/>
                <a:latin typeface="-apple-system"/>
              </a:rPr>
              <a:t>土星のような形状をしている球体の上に十字の</a:t>
            </a:r>
            <a:endParaRPr lang="en-US" altLang="ja-JP" b="0" i="0" dirty="0">
              <a:solidFill>
                <a:srgbClr val="383838"/>
              </a:solidFill>
              <a:effectLst/>
              <a:latin typeface="-apple-system"/>
            </a:endParaRPr>
          </a:p>
          <a:p>
            <a:r>
              <a:rPr lang="ja-JP" altLang="en-US" b="0" i="0" dirty="0">
                <a:solidFill>
                  <a:srgbClr val="383838"/>
                </a:solidFill>
                <a:effectLst/>
                <a:latin typeface="-apple-system"/>
              </a:rPr>
              <a:t>モニュメントを載せた、オーブの形をしています。</a:t>
            </a:r>
            <a:endParaRPr lang="ja-JP" altLang="en-US" dirty="0"/>
          </a:p>
        </p:txBody>
      </p:sp>
      <p:pic>
        <p:nvPicPr>
          <p:cNvPr id="10" name="図 9">
            <a:extLst>
              <a:ext uri="{FF2B5EF4-FFF2-40B4-BE49-F238E27FC236}">
                <a16:creationId xmlns:a16="http://schemas.microsoft.com/office/drawing/2014/main" id="{F13B3040-1B15-4617-85B1-229CFDCB1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065" y="2489762"/>
            <a:ext cx="5296459" cy="3612864"/>
          </a:xfrm>
          <a:prstGeom prst="rect">
            <a:avLst/>
          </a:prstGeom>
        </p:spPr>
      </p:pic>
    </p:spTree>
    <p:extLst>
      <p:ext uri="{BB962C8B-B14F-4D97-AF65-F5344CB8AC3E}">
        <p14:creationId xmlns:p14="http://schemas.microsoft.com/office/powerpoint/2010/main" val="1702459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8" name="テキスト ボックス 7">
            <a:extLst>
              <a:ext uri="{FF2B5EF4-FFF2-40B4-BE49-F238E27FC236}">
                <a16:creationId xmlns:a16="http://schemas.microsoft.com/office/drawing/2014/main" id="{590A7F37-88A7-4B30-9130-97306CF60B57}"/>
              </a:ext>
            </a:extLst>
          </p:cNvPr>
          <p:cNvSpPr txBox="1"/>
          <p:nvPr/>
        </p:nvSpPr>
        <p:spPr>
          <a:xfrm>
            <a:off x="156727" y="1038210"/>
            <a:ext cx="5216729" cy="646331"/>
          </a:xfrm>
          <a:prstGeom prst="rect">
            <a:avLst/>
          </a:prstGeom>
          <a:noFill/>
        </p:spPr>
        <p:txBody>
          <a:bodyPr wrap="square">
            <a:spAutoFit/>
          </a:bodyPr>
          <a:lstStyle/>
          <a:p>
            <a:r>
              <a:rPr lang="ja-JP" altLang="en-US" b="0" i="0" dirty="0">
                <a:solidFill>
                  <a:srgbClr val="383838"/>
                </a:solidFill>
                <a:effectLst/>
                <a:latin typeface="-apple-system"/>
              </a:rPr>
              <a:t>土星のような形状をしている球体の上に十字の</a:t>
            </a:r>
            <a:endParaRPr lang="en-US" altLang="ja-JP" b="0" i="0" dirty="0">
              <a:solidFill>
                <a:srgbClr val="383838"/>
              </a:solidFill>
              <a:effectLst/>
              <a:latin typeface="-apple-system"/>
            </a:endParaRPr>
          </a:p>
          <a:p>
            <a:r>
              <a:rPr lang="ja-JP" altLang="en-US" b="0" i="0" dirty="0">
                <a:solidFill>
                  <a:srgbClr val="383838"/>
                </a:solidFill>
                <a:effectLst/>
                <a:latin typeface="-apple-system"/>
              </a:rPr>
              <a:t>モニュメントを載せた、オーブの形をしています。</a:t>
            </a:r>
            <a:endParaRPr lang="ja-JP" altLang="en-US" dirty="0"/>
          </a:p>
        </p:txBody>
      </p:sp>
      <p:pic>
        <p:nvPicPr>
          <p:cNvPr id="6" name="図 5">
            <a:extLst>
              <a:ext uri="{FF2B5EF4-FFF2-40B4-BE49-F238E27FC236}">
                <a16:creationId xmlns:a16="http://schemas.microsoft.com/office/drawing/2014/main" id="{46C91AFD-6813-462C-A02B-AB426723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774" y="1109708"/>
            <a:ext cx="5041650" cy="3524076"/>
          </a:xfrm>
          <a:prstGeom prst="rect">
            <a:avLst/>
          </a:prstGeom>
        </p:spPr>
      </p:pic>
      <p:pic>
        <p:nvPicPr>
          <p:cNvPr id="11" name="図 10">
            <a:extLst>
              <a:ext uri="{FF2B5EF4-FFF2-40B4-BE49-F238E27FC236}">
                <a16:creationId xmlns:a16="http://schemas.microsoft.com/office/drawing/2014/main" id="{6000EF04-2780-47A3-BD63-D0F6A3C10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88" y="1836467"/>
            <a:ext cx="6049258" cy="4249235"/>
          </a:xfrm>
          <a:prstGeom prst="rect">
            <a:avLst/>
          </a:prstGeom>
        </p:spPr>
      </p:pic>
    </p:spTree>
    <p:extLst>
      <p:ext uri="{BB962C8B-B14F-4D97-AF65-F5344CB8AC3E}">
        <p14:creationId xmlns:p14="http://schemas.microsoft.com/office/powerpoint/2010/main" val="3869118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8" name="テキスト ボックス 7">
            <a:extLst>
              <a:ext uri="{FF2B5EF4-FFF2-40B4-BE49-F238E27FC236}">
                <a16:creationId xmlns:a16="http://schemas.microsoft.com/office/drawing/2014/main" id="{590A7F37-88A7-4B30-9130-97306CF60B57}"/>
              </a:ext>
            </a:extLst>
          </p:cNvPr>
          <p:cNvSpPr txBox="1"/>
          <p:nvPr/>
        </p:nvSpPr>
        <p:spPr>
          <a:xfrm>
            <a:off x="156727" y="1038210"/>
            <a:ext cx="5216729" cy="646331"/>
          </a:xfrm>
          <a:prstGeom prst="rect">
            <a:avLst/>
          </a:prstGeom>
          <a:noFill/>
        </p:spPr>
        <p:txBody>
          <a:bodyPr wrap="square">
            <a:spAutoFit/>
          </a:bodyPr>
          <a:lstStyle/>
          <a:p>
            <a:r>
              <a:rPr lang="ja-JP" altLang="en-US" b="0" i="0" dirty="0">
                <a:solidFill>
                  <a:srgbClr val="383838"/>
                </a:solidFill>
                <a:effectLst/>
                <a:latin typeface="-apple-system"/>
              </a:rPr>
              <a:t>土星のような形状をしている球体の上に十字の</a:t>
            </a:r>
            <a:endParaRPr lang="en-US" altLang="ja-JP" b="0" i="0" dirty="0">
              <a:solidFill>
                <a:srgbClr val="383838"/>
              </a:solidFill>
              <a:effectLst/>
              <a:latin typeface="-apple-system"/>
            </a:endParaRPr>
          </a:p>
          <a:p>
            <a:r>
              <a:rPr lang="ja-JP" altLang="en-US" b="0" i="0" dirty="0">
                <a:solidFill>
                  <a:srgbClr val="383838"/>
                </a:solidFill>
                <a:effectLst/>
                <a:latin typeface="-apple-system"/>
              </a:rPr>
              <a:t>モニュメントを載せた、オーブの形をしています。</a:t>
            </a:r>
            <a:endParaRPr lang="ja-JP" altLang="en-US" dirty="0"/>
          </a:p>
        </p:txBody>
      </p:sp>
      <p:pic>
        <p:nvPicPr>
          <p:cNvPr id="4" name="図 3">
            <a:extLst>
              <a:ext uri="{FF2B5EF4-FFF2-40B4-BE49-F238E27FC236}">
                <a16:creationId xmlns:a16="http://schemas.microsoft.com/office/drawing/2014/main" id="{730E13F2-F659-4183-8914-CEA1098A3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22" y="2001921"/>
            <a:ext cx="6121383" cy="4238457"/>
          </a:xfrm>
          <a:prstGeom prst="rect">
            <a:avLst/>
          </a:prstGeom>
        </p:spPr>
      </p:pic>
      <p:sp>
        <p:nvSpPr>
          <p:cNvPr id="5" name="正方形/長方形 4">
            <a:extLst>
              <a:ext uri="{FF2B5EF4-FFF2-40B4-BE49-F238E27FC236}">
                <a16:creationId xmlns:a16="http://schemas.microsoft.com/office/drawing/2014/main" id="{BB875A0C-B9C0-474E-B60D-2A33F2203189}"/>
              </a:ext>
            </a:extLst>
          </p:cNvPr>
          <p:cNvSpPr/>
          <p:nvPr/>
        </p:nvSpPr>
        <p:spPr>
          <a:xfrm>
            <a:off x="4315327" y="3570224"/>
            <a:ext cx="1780673" cy="1315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B4DF11A6-AB99-45E1-B2D9-B5966618E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901" y="1109708"/>
            <a:ext cx="4858016" cy="3532451"/>
          </a:xfrm>
          <a:prstGeom prst="rect">
            <a:avLst/>
          </a:prstGeom>
        </p:spPr>
      </p:pic>
    </p:spTree>
    <p:extLst>
      <p:ext uri="{BB962C8B-B14F-4D97-AF65-F5344CB8AC3E}">
        <p14:creationId xmlns:p14="http://schemas.microsoft.com/office/powerpoint/2010/main" val="15014100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9" name="図 8">
            <a:extLst>
              <a:ext uri="{FF2B5EF4-FFF2-40B4-BE49-F238E27FC236}">
                <a16:creationId xmlns:a16="http://schemas.microsoft.com/office/drawing/2014/main" id="{7AE05299-91C7-48D7-8894-B94E2F00B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91" y="1109662"/>
            <a:ext cx="4866989" cy="3532375"/>
          </a:xfrm>
          <a:prstGeom prst="rect">
            <a:avLst/>
          </a:prstGeom>
        </p:spPr>
      </p:pic>
      <p:pic>
        <p:nvPicPr>
          <p:cNvPr id="4" name="図 3">
            <a:extLst>
              <a:ext uri="{FF2B5EF4-FFF2-40B4-BE49-F238E27FC236}">
                <a16:creationId xmlns:a16="http://schemas.microsoft.com/office/drawing/2014/main" id="{FC32313A-5015-4E42-BD21-D48930F05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480" y="1109662"/>
            <a:ext cx="5106008" cy="3532375"/>
          </a:xfrm>
          <a:prstGeom prst="rect">
            <a:avLst/>
          </a:prstGeom>
        </p:spPr>
      </p:pic>
    </p:spTree>
    <p:extLst>
      <p:ext uri="{BB962C8B-B14F-4D97-AF65-F5344CB8AC3E}">
        <p14:creationId xmlns:p14="http://schemas.microsoft.com/office/powerpoint/2010/main" val="3251586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A651C6C1-C912-46A9-A964-33E698F9F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18" y="1128712"/>
            <a:ext cx="5992876" cy="4014645"/>
          </a:xfrm>
          <a:prstGeom prst="rect">
            <a:avLst/>
          </a:prstGeom>
        </p:spPr>
      </p:pic>
      <p:pic>
        <p:nvPicPr>
          <p:cNvPr id="8" name="図 7">
            <a:extLst>
              <a:ext uri="{FF2B5EF4-FFF2-40B4-BE49-F238E27FC236}">
                <a16:creationId xmlns:a16="http://schemas.microsoft.com/office/drawing/2014/main" id="{8B7FBC45-CBBB-483B-8CD8-CA0085864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72" y="1109708"/>
            <a:ext cx="5676768" cy="3825481"/>
          </a:xfrm>
          <a:prstGeom prst="rect">
            <a:avLst/>
          </a:prstGeom>
        </p:spPr>
      </p:pic>
    </p:spTree>
    <p:extLst>
      <p:ext uri="{BB962C8B-B14F-4D97-AF65-F5344CB8AC3E}">
        <p14:creationId xmlns:p14="http://schemas.microsoft.com/office/powerpoint/2010/main" val="202455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53C6B4CA-2631-41E0-9BBC-33A9EF071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78" y="1109708"/>
            <a:ext cx="5553661" cy="4368690"/>
          </a:xfrm>
          <a:prstGeom prst="rect">
            <a:avLst/>
          </a:prstGeom>
        </p:spPr>
      </p:pic>
      <p:pic>
        <p:nvPicPr>
          <p:cNvPr id="5" name="図 4">
            <a:extLst>
              <a:ext uri="{FF2B5EF4-FFF2-40B4-BE49-F238E27FC236}">
                <a16:creationId xmlns:a16="http://schemas.microsoft.com/office/drawing/2014/main" id="{A5FA1746-B6AD-447C-A354-206C686A3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849" y="1109708"/>
            <a:ext cx="6302151" cy="4569059"/>
          </a:xfrm>
          <a:prstGeom prst="rect">
            <a:avLst/>
          </a:prstGeom>
        </p:spPr>
      </p:pic>
    </p:spTree>
    <p:extLst>
      <p:ext uri="{BB962C8B-B14F-4D97-AF65-F5344CB8AC3E}">
        <p14:creationId xmlns:p14="http://schemas.microsoft.com/office/powerpoint/2010/main" val="2068518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pic>
        <p:nvPicPr>
          <p:cNvPr id="6" name="図 5">
            <a:extLst>
              <a:ext uri="{FF2B5EF4-FFF2-40B4-BE49-F238E27FC236}">
                <a16:creationId xmlns:a16="http://schemas.microsoft.com/office/drawing/2014/main" id="{05F3F14C-9DF4-2C6B-A241-9D40A09A1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47" y="1109708"/>
            <a:ext cx="5040000" cy="5228160"/>
          </a:xfrm>
          <a:prstGeom prst="rect">
            <a:avLst/>
          </a:prstGeom>
        </p:spPr>
      </p:pic>
      <p:pic>
        <p:nvPicPr>
          <p:cNvPr id="4" name="図 3">
            <a:extLst>
              <a:ext uri="{FF2B5EF4-FFF2-40B4-BE49-F238E27FC236}">
                <a16:creationId xmlns:a16="http://schemas.microsoft.com/office/drawing/2014/main" id="{0DA893A8-2752-A1B6-5687-CD960C132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892" y="1109708"/>
            <a:ext cx="5676455" cy="3612290"/>
          </a:xfrm>
          <a:prstGeom prst="rect">
            <a:avLst/>
          </a:prstGeom>
        </p:spPr>
      </p:pic>
    </p:spTree>
    <p:extLst>
      <p:ext uri="{BB962C8B-B14F-4D97-AF65-F5344CB8AC3E}">
        <p14:creationId xmlns:p14="http://schemas.microsoft.com/office/powerpoint/2010/main" val="2165263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D29ED1BA-CB7C-4F7B-9CC3-F3656F076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30" y="1030403"/>
            <a:ext cx="5397174" cy="3783134"/>
          </a:xfrm>
          <a:prstGeom prst="rect">
            <a:avLst/>
          </a:prstGeom>
        </p:spPr>
      </p:pic>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fontScale="92500"/>
          </a:bodyPr>
          <a:lstStyle/>
          <a:p>
            <a:r>
              <a:rPr kumimoji="1" lang="ja-JP" altLang="en-US" dirty="0"/>
              <a:t>ヴィヴィアン</a:t>
            </a:r>
            <a:endParaRPr kumimoji="1" lang="en-US" altLang="ja-JP" dirty="0"/>
          </a:p>
          <a:p>
            <a:r>
              <a:rPr lang="ja-JP" altLang="en-US" dirty="0"/>
              <a:t>柄：オーブ　花柄</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5" name="正方形/長方形 4">
            <a:extLst>
              <a:ext uri="{FF2B5EF4-FFF2-40B4-BE49-F238E27FC236}">
                <a16:creationId xmlns:a16="http://schemas.microsoft.com/office/drawing/2014/main" id="{BB875A0C-B9C0-474E-B60D-2A33F2203189}"/>
              </a:ext>
            </a:extLst>
          </p:cNvPr>
          <p:cNvSpPr/>
          <p:nvPr/>
        </p:nvSpPr>
        <p:spPr>
          <a:xfrm>
            <a:off x="1016917" y="1963075"/>
            <a:ext cx="883523" cy="7352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6C1B90EF-3875-4570-BB26-156B9FBEC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904" y="1218230"/>
            <a:ext cx="4548798" cy="3175000"/>
          </a:xfrm>
          <a:prstGeom prst="rect">
            <a:avLst/>
          </a:prstGeom>
        </p:spPr>
      </p:pic>
    </p:spTree>
    <p:extLst>
      <p:ext uri="{BB962C8B-B14F-4D97-AF65-F5344CB8AC3E}">
        <p14:creationId xmlns:p14="http://schemas.microsoft.com/office/powerpoint/2010/main" val="3712387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651900" y="204078"/>
            <a:ext cx="2586360" cy="958896"/>
          </a:xfrm>
        </p:spPr>
        <p:txBody>
          <a:bodyPr/>
          <a:lstStyle/>
          <a:p>
            <a:r>
              <a:rPr kumimoji="1" lang="ja-JP" altLang="en-US" dirty="0"/>
              <a:t>ヴィヴィアン</a:t>
            </a:r>
            <a:endParaRPr kumimoji="1" lang="en-US" altLang="ja-JP" dirty="0"/>
          </a:p>
          <a:p>
            <a:r>
              <a:rPr lang="ja-JP" altLang="en-US" dirty="0"/>
              <a:t>柄：うさぎ</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697A3DC5-F60A-4432-9250-53AB1167D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291" y="1660124"/>
            <a:ext cx="4367813" cy="3275860"/>
          </a:xfrm>
          <a:prstGeom prst="rect">
            <a:avLst/>
          </a:prstGeom>
        </p:spPr>
      </p:pic>
      <p:sp>
        <p:nvSpPr>
          <p:cNvPr id="6" name="字幕 2">
            <a:extLst>
              <a:ext uri="{FF2B5EF4-FFF2-40B4-BE49-F238E27FC236}">
                <a16:creationId xmlns:a16="http://schemas.microsoft.com/office/drawing/2014/main" id="{DE7D7580-148A-45A3-A15E-349EE6B49404}"/>
              </a:ext>
            </a:extLst>
          </p:cNvPr>
          <p:cNvSpPr txBox="1">
            <a:spLocks/>
          </p:cNvSpPr>
          <p:nvPr/>
        </p:nvSpPr>
        <p:spPr>
          <a:xfrm>
            <a:off x="5945080" y="2442523"/>
            <a:ext cx="3289176"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うさぎのロゴが特徴</a:t>
            </a:r>
            <a:endParaRPr lang="en-US" altLang="ja-JP" dirty="0"/>
          </a:p>
        </p:txBody>
      </p:sp>
    </p:spTree>
    <p:extLst>
      <p:ext uri="{BB962C8B-B14F-4D97-AF65-F5344CB8AC3E}">
        <p14:creationId xmlns:p14="http://schemas.microsoft.com/office/powerpoint/2010/main" val="4034546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651900" y="204078"/>
            <a:ext cx="2586360" cy="958896"/>
          </a:xfrm>
        </p:spPr>
        <p:txBody>
          <a:bodyPr/>
          <a:lstStyle/>
          <a:p>
            <a:r>
              <a:rPr kumimoji="1" lang="ja-JP" altLang="en-US" dirty="0"/>
              <a:t>ヴィヴィアン</a:t>
            </a:r>
            <a:endParaRPr kumimoji="1"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2EE62E3A-6F6F-4081-A881-F3683D4AC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683526"/>
            <a:ext cx="6829425" cy="4733925"/>
          </a:xfrm>
          <a:prstGeom prst="rect">
            <a:avLst/>
          </a:prstGeom>
        </p:spPr>
      </p:pic>
    </p:spTree>
    <p:extLst>
      <p:ext uri="{BB962C8B-B14F-4D97-AF65-F5344CB8AC3E}">
        <p14:creationId xmlns:p14="http://schemas.microsoft.com/office/powerpoint/2010/main" val="1912759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endParaRPr kumimoji="1" lang="en-US" altLang="ja-JP" dirty="0"/>
          </a:p>
          <a:p>
            <a:r>
              <a:rPr lang="ja-JP" altLang="en-US" dirty="0"/>
              <a:t>柄：なし</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6" name="字幕 2">
            <a:extLst>
              <a:ext uri="{FF2B5EF4-FFF2-40B4-BE49-F238E27FC236}">
                <a16:creationId xmlns:a16="http://schemas.microsoft.com/office/drawing/2014/main" id="{C0D57A8A-868F-46B5-8F5F-3FFF188984D3}"/>
              </a:ext>
            </a:extLst>
          </p:cNvPr>
          <p:cNvSpPr txBox="1">
            <a:spLocks/>
          </p:cNvSpPr>
          <p:nvPr/>
        </p:nvSpPr>
        <p:spPr>
          <a:xfrm>
            <a:off x="5815432" y="1109708"/>
            <a:ext cx="5891815" cy="13389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555555"/>
                </a:solidFill>
                <a:effectLst/>
                <a:latin typeface="Helvetica Neue"/>
              </a:rPr>
              <a:t>ブランド名の</a:t>
            </a:r>
            <a:r>
              <a:rPr lang="en-US" altLang="ja-JP" b="0" i="0" dirty="0">
                <a:solidFill>
                  <a:srgbClr val="202122"/>
                </a:solidFill>
                <a:effectLst/>
                <a:latin typeface="Arial" panose="020B0604020202020204" pitchFamily="34" charset="0"/>
              </a:rPr>
              <a:t>Louis Vuitton</a:t>
            </a:r>
            <a:r>
              <a:rPr lang="ja-JP" altLang="en-US" dirty="0">
                <a:solidFill>
                  <a:srgbClr val="555555"/>
                </a:solidFill>
                <a:latin typeface="Helvetica Neue"/>
              </a:rPr>
              <a:t>が印象的</a:t>
            </a:r>
            <a:endParaRPr lang="en-US" altLang="ja-JP" dirty="0">
              <a:solidFill>
                <a:srgbClr val="555555"/>
              </a:solidFill>
              <a:latin typeface="Helvetica Neue"/>
            </a:endParaRPr>
          </a:p>
        </p:txBody>
      </p:sp>
      <p:pic>
        <p:nvPicPr>
          <p:cNvPr id="10" name="図 9">
            <a:extLst>
              <a:ext uri="{FF2B5EF4-FFF2-40B4-BE49-F238E27FC236}">
                <a16:creationId xmlns:a16="http://schemas.microsoft.com/office/drawing/2014/main" id="{141C2F34-ADE4-42B6-B88F-695CFAE37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49" y="1109707"/>
            <a:ext cx="5227674" cy="3237703"/>
          </a:xfrm>
          <a:prstGeom prst="rect">
            <a:avLst/>
          </a:prstGeom>
        </p:spPr>
      </p:pic>
      <p:pic>
        <p:nvPicPr>
          <p:cNvPr id="4" name="図 3">
            <a:extLst>
              <a:ext uri="{FF2B5EF4-FFF2-40B4-BE49-F238E27FC236}">
                <a16:creationId xmlns:a16="http://schemas.microsoft.com/office/drawing/2014/main" id="{8675521D-9494-4A33-9E56-FDEECB5C6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426" y="1963075"/>
            <a:ext cx="6219825" cy="4314825"/>
          </a:xfrm>
          <a:prstGeom prst="rect">
            <a:avLst/>
          </a:prstGeom>
        </p:spPr>
      </p:pic>
    </p:spTree>
    <p:extLst>
      <p:ext uri="{BB962C8B-B14F-4D97-AF65-F5344CB8AC3E}">
        <p14:creationId xmlns:p14="http://schemas.microsoft.com/office/powerpoint/2010/main" val="19512275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19" y="150812"/>
            <a:ext cx="2920753" cy="958896"/>
          </a:xfrm>
        </p:spPr>
        <p:txBody>
          <a:bodyPr>
            <a:normAutofit fontScale="92500"/>
          </a:bodyPr>
          <a:lstStyle/>
          <a:p>
            <a:r>
              <a:rPr kumimoji="1" lang="ja-JP" altLang="en-US" dirty="0"/>
              <a:t>トリバーチ</a:t>
            </a:r>
          </a:p>
          <a:p>
            <a:r>
              <a:rPr lang="ja-JP" altLang="en-US" dirty="0"/>
              <a:t>柄：ないほうがよい</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40A4F6F0-35EE-4EFE-9CAD-351ABDBA8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53" y="206406"/>
            <a:ext cx="4578069" cy="3222594"/>
          </a:xfrm>
          <a:prstGeom prst="rect">
            <a:avLst/>
          </a:prstGeom>
        </p:spPr>
      </p:pic>
      <p:sp>
        <p:nvSpPr>
          <p:cNvPr id="6" name="字幕 2">
            <a:extLst>
              <a:ext uri="{FF2B5EF4-FFF2-40B4-BE49-F238E27FC236}">
                <a16:creationId xmlns:a16="http://schemas.microsoft.com/office/drawing/2014/main" id="{378E8ABA-28EF-4DE0-B5E6-59732972BAE0}"/>
              </a:ext>
            </a:extLst>
          </p:cNvPr>
          <p:cNvSpPr txBox="1">
            <a:spLocks/>
          </p:cNvSpPr>
          <p:nvPr/>
        </p:nvSpPr>
        <p:spPr>
          <a:xfrm>
            <a:off x="6912133" y="1064447"/>
            <a:ext cx="4937510" cy="1109940"/>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ブランドロゴマークの</a:t>
            </a:r>
            <a:r>
              <a:rPr lang="en-US" altLang="ja-JP" dirty="0"/>
              <a:t>T</a:t>
            </a:r>
            <a:r>
              <a:rPr lang="ja-JP" altLang="en-US" dirty="0"/>
              <a:t>が印象的</a:t>
            </a:r>
            <a:endParaRPr lang="en-US" altLang="ja-JP" dirty="0"/>
          </a:p>
          <a:p>
            <a:r>
              <a:rPr lang="ja-JP" altLang="en-US" dirty="0"/>
              <a:t>柄があっても全然いけます！</a:t>
            </a:r>
          </a:p>
          <a:p>
            <a:r>
              <a:rPr lang="ja-JP" altLang="en-US" dirty="0"/>
              <a:t>アニマル柄など高値</a:t>
            </a:r>
            <a:endParaRPr lang="en-US" altLang="ja-JP" dirty="0"/>
          </a:p>
        </p:txBody>
      </p:sp>
      <p:pic>
        <p:nvPicPr>
          <p:cNvPr id="5" name="図 4">
            <a:extLst>
              <a:ext uri="{FF2B5EF4-FFF2-40B4-BE49-F238E27FC236}">
                <a16:creationId xmlns:a16="http://schemas.microsoft.com/office/drawing/2014/main" id="{1E7FED1A-CA31-4494-9B38-D08E97E2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898" y="2429132"/>
            <a:ext cx="4937510" cy="3431392"/>
          </a:xfrm>
          <a:prstGeom prst="rect">
            <a:avLst/>
          </a:prstGeom>
        </p:spPr>
      </p:pic>
      <p:pic>
        <p:nvPicPr>
          <p:cNvPr id="8" name="図 7">
            <a:extLst>
              <a:ext uri="{FF2B5EF4-FFF2-40B4-BE49-F238E27FC236}">
                <a16:creationId xmlns:a16="http://schemas.microsoft.com/office/drawing/2014/main" id="{D5BE6C7B-2CEA-4A9E-895A-AADEF18C7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1874" y="3484594"/>
            <a:ext cx="4578069" cy="3200768"/>
          </a:xfrm>
          <a:prstGeom prst="rect">
            <a:avLst/>
          </a:prstGeom>
        </p:spPr>
      </p:pic>
    </p:spTree>
    <p:extLst>
      <p:ext uri="{BB962C8B-B14F-4D97-AF65-F5344CB8AC3E}">
        <p14:creationId xmlns:p14="http://schemas.microsoft.com/office/powerpoint/2010/main" val="1384469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67813" y="150812"/>
            <a:ext cx="2982897" cy="958896"/>
          </a:xfrm>
        </p:spPr>
        <p:txBody>
          <a:bodyPr>
            <a:normAutofit/>
          </a:bodyPr>
          <a:lstStyle/>
          <a:p>
            <a:r>
              <a:rPr kumimoji="1" lang="ja-JP" altLang="en-US" dirty="0"/>
              <a:t>コーチ</a:t>
            </a:r>
            <a:endParaRPr kumimoji="1" lang="en-US" altLang="ja-JP" dirty="0"/>
          </a:p>
          <a:p>
            <a:r>
              <a:rPr lang="ja-JP" altLang="en-US" dirty="0"/>
              <a:t>柄：オールドコーチ</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C1F76EF0-18CE-43AE-B5EE-E483D6766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458" y="1109709"/>
            <a:ext cx="2320221" cy="4126900"/>
          </a:xfrm>
          <a:prstGeom prst="rect">
            <a:avLst/>
          </a:prstGeom>
        </p:spPr>
      </p:pic>
      <p:pic>
        <p:nvPicPr>
          <p:cNvPr id="5" name="図 4">
            <a:extLst>
              <a:ext uri="{FF2B5EF4-FFF2-40B4-BE49-F238E27FC236}">
                <a16:creationId xmlns:a16="http://schemas.microsoft.com/office/drawing/2014/main" id="{442BBF84-DD7E-43CE-9C4B-9FB03CA2D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662" y="1109708"/>
            <a:ext cx="2320221" cy="4126900"/>
          </a:xfrm>
          <a:prstGeom prst="rect">
            <a:avLst/>
          </a:prstGeom>
        </p:spPr>
      </p:pic>
      <p:sp>
        <p:nvSpPr>
          <p:cNvPr id="6" name="字幕 2">
            <a:extLst>
              <a:ext uri="{FF2B5EF4-FFF2-40B4-BE49-F238E27FC236}">
                <a16:creationId xmlns:a16="http://schemas.microsoft.com/office/drawing/2014/main" id="{7E042606-926E-4A55-899C-0B76E006A827}"/>
              </a:ext>
            </a:extLst>
          </p:cNvPr>
          <p:cNvSpPr txBox="1">
            <a:spLocks/>
          </p:cNvSpPr>
          <p:nvPr/>
        </p:nvSpPr>
        <p:spPr>
          <a:xfrm>
            <a:off x="6251359" y="1766548"/>
            <a:ext cx="4677053" cy="17312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545454"/>
                </a:solidFill>
                <a:effectLst/>
                <a:latin typeface="Lucida Grande"/>
              </a:rPr>
              <a:t>使い込むほど柔らかくなり、丈夫で光沢のある肉厚のレザーが使われているのが特徴</a:t>
            </a:r>
            <a:endParaRPr lang="en-US" altLang="ja-JP" dirty="0"/>
          </a:p>
        </p:txBody>
      </p:sp>
      <p:pic>
        <p:nvPicPr>
          <p:cNvPr id="8" name="図 7">
            <a:extLst>
              <a:ext uri="{FF2B5EF4-FFF2-40B4-BE49-F238E27FC236}">
                <a16:creationId xmlns:a16="http://schemas.microsoft.com/office/drawing/2014/main" id="{2A447A1B-434D-4182-86F9-C522DEEA4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058" y="3173158"/>
            <a:ext cx="4667070" cy="3250281"/>
          </a:xfrm>
          <a:prstGeom prst="rect">
            <a:avLst/>
          </a:prstGeom>
        </p:spPr>
      </p:pic>
    </p:spTree>
    <p:extLst>
      <p:ext uri="{BB962C8B-B14F-4D97-AF65-F5344CB8AC3E}">
        <p14:creationId xmlns:p14="http://schemas.microsoft.com/office/powerpoint/2010/main" val="3874404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67813" y="150812"/>
            <a:ext cx="2982897" cy="958896"/>
          </a:xfrm>
        </p:spPr>
        <p:txBody>
          <a:bodyPr>
            <a:normAutofit/>
          </a:bodyPr>
          <a:lstStyle/>
          <a:p>
            <a:r>
              <a:rPr kumimoji="1" lang="ja-JP" altLang="en-US" dirty="0"/>
              <a:t>コーチ</a:t>
            </a:r>
            <a:endParaRPr kumimoji="1" lang="en-US" altLang="ja-JP" dirty="0"/>
          </a:p>
          <a:p>
            <a:r>
              <a:rPr lang="ja-JP" altLang="en-US" dirty="0"/>
              <a:t>柄：オールドコーチ</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9" name="図 8">
            <a:extLst>
              <a:ext uri="{FF2B5EF4-FFF2-40B4-BE49-F238E27FC236}">
                <a16:creationId xmlns:a16="http://schemas.microsoft.com/office/drawing/2014/main" id="{628898FE-7E72-4819-9F6B-05F0FF491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89" y="1398671"/>
            <a:ext cx="5124104" cy="3874665"/>
          </a:xfrm>
          <a:prstGeom prst="rect">
            <a:avLst/>
          </a:prstGeom>
        </p:spPr>
      </p:pic>
      <p:pic>
        <p:nvPicPr>
          <p:cNvPr id="11" name="図 10">
            <a:extLst>
              <a:ext uri="{FF2B5EF4-FFF2-40B4-BE49-F238E27FC236}">
                <a16:creationId xmlns:a16="http://schemas.microsoft.com/office/drawing/2014/main" id="{C936B69B-4E32-44BC-8D20-7E34DF22C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303" y="1963075"/>
            <a:ext cx="4671088" cy="3378573"/>
          </a:xfrm>
          <a:prstGeom prst="rect">
            <a:avLst/>
          </a:prstGeom>
        </p:spPr>
      </p:pic>
    </p:spTree>
    <p:extLst>
      <p:ext uri="{BB962C8B-B14F-4D97-AF65-F5344CB8AC3E}">
        <p14:creationId xmlns:p14="http://schemas.microsoft.com/office/powerpoint/2010/main" val="3796899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67813" y="150812"/>
            <a:ext cx="2982897" cy="958896"/>
          </a:xfrm>
        </p:spPr>
        <p:txBody>
          <a:bodyPr>
            <a:normAutofit/>
          </a:bodyPr>
          <a:lstStyle/>
          <a:p>
            <a:r>
              <a:rPr kumimoji="1" lang="ja-JP" altLang="en-US" dirty="0"/>
              <a:t>コーチ</a:t>
            </a:r>
            <a:endParaRPr kumimoji="1" lang="en-US" altLang="ja-JP" dirty="0"/>
          </a:p>
          <a:p>
            <a:r>
              <a:rPr lang="ja-JP" altLang="en-US" dirty="0"/>
              <a:t>柄：オールドコーチ</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CE559E99-4D0A-4B93-AC2B-2E5BB0919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85" y="1238373"/>
            <a:ext cx="5581825" cy="4124002"/>
          </a:xfrm>
          <a:prstGeom prst="rect">
            <a:avLst/>
          </a:prstGeom>
        </p:spPr>
      </p:pic>
      <p:pic>
        <p:nvPicPr>
          <p:cNvPr id="6" name="図 5">
            <a:extLst>
              <a:ext uri="{FF2B5EF4-FFF2-40B4-BE49-F238E27FC236}">
                <a16:creationId xmlns:a16="http://schemas.microsoft.com/office/drawing/2014/main" id="{AFB30892-6B26-4B50-9C47-A143A060D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930" y="2203404"/>
            <a:ext cx="4865785" cy="3602134"/>
          </a:xfrm>
          <a:prstGeom prst="rect">
            <a:avLst/>
          </a:prstGeom>
        </p:spPr>
      </p:pic>
    </p:spTree>
    <p:extLst>
      <p:ext uri="{BB962C8B-B14F-4D97-AF65-F5344CB8AC3E}">
        <p14:creationId xmlns:p14="http://schemas.microsoft.com/office/powerpoint/2010/main" val="3663932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67813" y="150812"/>
            <a:ext cx="2982897" cy="958896"/>
          </a:xfrm>
        </p:spPr>
        <p:txBody>
          <a:bodyPr>
            <a:normAutofit/>
          </a:bodyPr>
          <a:lstStyle/>
          <a:p>
            <a:r>
              <a:rPr kumimoji="1" lang="ja-JP" altLang="en-US" dirty="0"/>
              <a:t>コーチ</a:t>
            </a:r>
            <a:endParaRPr kumimoji="1" lang="en-US" altLang="ja-JP" dirty="0"/>
          </a:p>
          <a:p>
            <a:r>
              <a:rPr lang="ja-JP" altLang="en-US" dirty="0"/>
              <a:t>柄：オールドコーチ</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1D659CCA-5AE2-4859-8588-627CCFB57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93" y="1109708"/>
            <a:ext cx="4320000" cy="3144000"/>
          </a:xfrm>
          <a:prstGeom prst="rect">
            <a:avLst/>
          </a:prstGeom>
        </p:spPr>
      </p:pic>
      <p:pic>
        <p:nvPicPr>
          <p:cNvPr id="4" name="図 3">
            <a:extLst>
              <a:ext uri="{FF2B5EF4-FFF2-40B4-BE49-F238E27FC236}">
                <a16:creationId xmlns:a16="http://schemas.microsoft.com/office/drawing/2014/main" id="{90B4DDB3-3924-2FB5-CCD7-4EBD2FBB4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095" y="1094169"/>
            <a:ext cx="4320000" cy="2721780"/>
          </a:xfrm>
          <a:prstGeom prst="rect">
            <a:avLst/>
          </a:prstGeom>
        </p:spPr>
      </p:pic>
    </p:spTree>
    <p:extLst>
      <p:ext uri="{BB962C8B-B14F-4D97-AF65-F5344CB8AC3E}">
        <p14:creationId xmlns:p14="http://schemas.microsoft.com/office/powerpoint/2010/main" val="123320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28C86F0-F5E6-4962-85D2-DF06694DA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129" y="297215"/>
            <a:ext cx="3875396" cy="2840986"/>
          </a:xfrm>
          <a:prstGeom prst="rect">
            <a:avLst/>
          </a:prstGeom>
        </p:spPr>
      </p:pic>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261282" y="150812"/>
            <a:ext cx="3127898" cy="958896"/>
          </a:xfrm>
        </p:spPr>
        <p:txBody>
          <a:bodyPr>
            <a:normAutofit fontScale="92500"/>
          </a:bodyPr>
          <a:lstStyle/>
          <a:p>
            <a:r>
              <a:rPr kumimoji="1" lang="ja-JP" altLang="en-US" dirty="0"/>
              <a:t>コーチ</a:t>
            </a:r>
            <a:endParaRPr kumimoji="1" lang="en-US" altLang="ja-JP" dirty="0"/>
          </a:p>
          <a:p>
            <a:r>
              <a:rPr lang="ja-JP" altLang="en-US" dirty="0"/>
              <a:t>柄：ディズニーコラボ</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6" name="字幕 2">
            <a:extLst>
              <a:ext uri="{FF2B5EF4-FFF2-40B4-BE49-F238E27FC236}">
                <a16:creationId xmlns:a16="http://schemas.microsoft.com/office/drawing/2014/main" id="{94ECDB55-0016-433A-BF5C-FB4ABD66B4BE}"/>
              </a:ext>
            </a:extLst>
          </p:cNvPr>
          <p:cNvSpPr txBox="1">
            <a:spLocks/>
          </p:cNvSpPr>
          <p:nvPr/>
        </p:nvSpPr>
        <p:spPr>
          <a:xfrm>
            <a:off x="7033333" y="1109708"/>
            <a:ext cx="4401845"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デズニィーキャラクターが入っているのが特徴</a:t>
            </a:r>
            <a:endParaRPr lang="en-US" altLang="ja-JP" dirty="0"/>
          </a:p>
        </p:txBody>
      </p:sp>
      <p:pic>
        <p:nvPicPr>
          <p:cNvPr id="5" name="図 4">
            <a:extLst>
              <a:ext uri="{FF2B5EF4-FFF2-40B4-BE49-F238E27FC236}">
                <a16:creationId xmlns:a16="http://schemas.microsoft.com/office/drawing/2014/main" id="{36FD98B0-C2C8-46F4-AA02-06D0956E4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5231" y="2150974"/>
            <a:ext cx="5600555" cy="3909566"/>
          </a:xfrm>
          <a:prstGeom prst="rect">
            <a:avLst/>
          </a:prstGeom>
        </p:spPr>
      </p:pic>
      <p:pic>
        <p:nvPicPr>
          <p:cNvPr id="8" name="図 7">
            <a:extLst>
              <a:ext uri="{FF2B5EF4-FFF2-40B4-BE49-F238E27FC236}">
                <a16:creationId xmlns:a16="http://schemas.microsoft.com/office/drawing/2014/main" id="{8E46E44B-F8B5-409C-A6C0-B414AF505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47" y="3056719"/>
            <a:ext cx="4781350" cy="3245405"/>
          </a:xfrm>
          <a:prstGeom prst="rect">
            <a:avLst/>
          </a:prstGeom>
        </p:spPr>
      </p:pic>
    </p:spTree>
    <p:extLst>
      <p:ext uri="{BB962C8B-B14F-4D97-AF65-F5344CB8AC3E}">
        <p14:creationId xmlns:p14="http://schemas.microsoft.com/office/powerpoint/2010/main" val="2952219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endParaRPr kumimoji="1" lang="en-US" altLang="ja-JP" dirty="0"/>
          </a:p>
          <a:p>
            <a:r>
              <a:rPr lang="ja-JP" altLang="en-US" dirty="0"/>
              <a:t>柄：シグネチャー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0412D19C-754A-4952-90E1-FAF20FA95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17" y="1109708"/>
            <a:ext cx="3775230" cy="3775230"/>
          </a:xfrm>
          <a:prstGeom prst="rect">
            <a:avLst/>
          </a:prstGeom>
        </p:spPr>
      </p:pic>
      <p:sp>
        <p:nvSpPr>
          <p:cNvPr id="8" name="テキスト ボックス 7">
            <a:extLst>
              <a:ext uri="{FF2B5EF4-FFF2-40B4-BE49-F238E27FC236}">
                <a16:creationId xmlns:a16="http://schemas.microsoft.com/office/drawing/2014/main" id="{399EC208-6B1E-4DB9-8716-29619B2281C4}"/>
              </a:ext>
            </a:extLst>
          </p:cNvPr>
          <p:cNvSpPr txBox="1"/>
          <p:nvPr/>
        </p:nvSpPr>
        <p:spPr>
          <a:xfrm>
            <a:off x="5311066" y="1373599"/>
            <a:ext cx="4924887" cy="646331"/>
          </a:xfrm>
          <a:prstGeom prst="rect">
            <a:avLst/>
          </a:prstGeom>
          <a:noFill/>
        </p:spPr>
        <p:txBody>
          <a:bodyPr wrap="square">
            <a:spAutoFit/>
          </a:bodyPr>
          <a:lstStyle/>
          <a:p>
            <a:r>
              <a:rPr lang="ja-JP" altLang="en-US" b="0" i="0" dirty="0">
                <a:solidFill>
                  <a:srgbClr val="333333"/>
                </a:solidFill>
                <a:effectLst/>
                <a:latin typeface="ヒラギノ角ゴ Pro"/>
              </a:rPr>
              <a:t>ブランドイニシャルである「</a:t>
            </a:r>
            <a:r>
              <a:rPr lang="en-US" altLang="ja-JP" b="0" i="0" dirty="0">
                <a:solidFill>
                  <a:srgbClr val="333333"/>
                </a:solidFill>
                <a:effectLst/>
                <a:latin typeface="ヒラギノ角ゴ Pro"/>
              </a:rPr>
              <a:t>C</a:t>
            </a:r>
            <a:r>
              <a:rPr lang="ja-JP" altLang="en-US" b="0" i="0" dirty="0">
                <a:solidFill>
                  <a:srgbClr val="333333"/>
                </a:solidFill>
                <a:effectLst/>
                <a:latin typeface="ヒラギノ角ゴ Pro"/>
              </a:rPr>
              <a:t>」をモノグラムとしてあしらったのが特徴</a:t>
            </a:r>
            <a:endParaRPr lang="en-US" altLang="ja-JP" b="0" i="0" dirty="0">
              <a:solidFill>
                <a:srgbClr val="333333"/>
              </a:solidFill>
              <a:effectLst/>
              <a:latin typeface="ヒラギノ角ゴ Pro"/>
            </a:endParaRPr>
          </a:p>
        </p:txBody>
      </p:sp>
      <p:pic>
        <p:nvPicPr>
          <p:cNvPr id="4" name="図 3">
            <a:extLst>
              <a:ext uri="{FF2B5EF4-FFF2-40B4-BE49-F238E27FC236}">
                <a16:creationId xmlns:a16="http://schemas.microsoft.com/office/drawing/2014/main" id="{88ACF99E-FB1E-4EDD-9229-64E7B1C31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104" y="2442523"/>
            <a:ext cx="5416054" cy="3775230"/>
          </a:xfrm>
          <a:prstGeom prst="rect">
            <a:avLst/>
          </a:prstGeom>
        </p:spPr>
      </p:pic>
    </p:spTree>
    <p:extLst>
      <p:ext uri="{BB962C8B-B14F-4D97-AF65-F5344CB8AC3E}">
        <p14:creationId xmlns:p14="http://schemas.microsoft.com/office/powerpoint/2010/main" val="3333053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endParaRPr kumimoji="1" lang="en-US" altLang="ja-JP" dirty="0"/>
          </a:p>
          <a:p>
            <a:r>
              <a:rPr lang="ja-JP" altLang="en-US" dirty="0"/>
              <a:t>柄：シグネチャー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17CF0EF2-949A-45E7-825D-EC54F0365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06" y="1110787"/>
            <a:ext cx="5548182" cy="3622367"/>
          </a:xfrm>
          <a:prstGeom prst="rect">
            <a:avLst/>
          </a:prstGeom>
        </p:spPr>
      </p:pic>
      <p:pic>
        <p:nvPicPr>
          <p:cNvPr id="4" name="図 3">
            <a:extLst>
              <a:ext uri="{FF2B5EF4-FFF2-40B4-BE49-F238E27FC236}">
                <a16:creationId xmlns:a16="http://schemas.microsoft.com/office/drawing/2014/main" id="{8A3B126E-BA33-4882-BC2D-7C0A7D9D9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464" y="2106967"/>
            <a:ext cx="5157913" cy="3699029"/>
          </a:xfrm>
          <a:prstGeom prst="rect">
            <a:avLst/>
          </a:prstGeom>
        </p:spPr>
      </p:pic>
    </p:spTree>
    <p:extLst>
      <p:ext uri="{BB962C8B-B14F-4D97-AF65-F5344CB8AC3E}">
        <p14:creationId xmlns:p14="http://schemas.microsoft.com/office/powerpoint/2010/main" val="1516387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endParaRPr kumimoji="1" lang="en-US" altLang="ja-JP" dirty="0"/>
          </a:p>
          <a:p>
            <a:r>
              <a:rPr lang="ja-JP" altLang="en-US" dirty="0"/>
              <a:t>柄：シグネチャー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73FB3DFF-C356-45A7-BA0E-CBF47542E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272" y="1109708"/>
            <a:ext cx="5221513" cy="3836712"/>
          </a:xfrm>
          <a:prstGeom prst="rect">
            <a:avLst/>
          </a:prstGeom>
        </p:spPr>
      </p:pic>
      <p:pic>
        <p:nvPicPr>
          <p:cNvPr id="9" name="図 8">
            <a:extLst>
              <a:ext uri="{FF2B5EF4-FFF2-40B4-BE49-F238E27FC236}">
                <a16:creationId xmlns:a16="http://schemas.microsoft.com/office/drawing/2014/main" id="{581072A5-2AC0-4D89-B913-703028EEC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069" y="2703029"/>
            <a:ext cx="5107471" cy="3687872"/>
          </a:xfrm>
          <a:prstGeom prst="rect">
            <a:avLst/>
          </a:prstGeom>
        </p:spPr>
      </p:pic>
    </p:spTree>
    <p:extLst>
      <p:ext uri="{BB962C8B-B14F-4D97-AF65-F5344CB8AC3E}">
        <p14:creationId xmlns:p14="http://schemas.microsoft.com/office/powerpoint/2010/main" val="33105809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endParaRPr kumimoji="1" lang="en-US" altLang="ja-JP" dirty="0"/>
          </a:p>
          <a:p>
            <a:r>
              <a:rPr lang="ja-JP" altLang="en-US" dirty="0"/>
              <a:t>柄：シグネチャー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F8D5FC2C-4E5E-4F98-A8D6-23095E15E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567" y="1328737"/>
            <a:ext cx="6743700" cy="4200525"/>
          </a:xfrm>
          <a:prstGeom prst="rect">
            <a:avLst/>
          </a:prstGeom>
        </p:spPr>
      </p:pic>
    </p:spTree>
    <p:extLst>
      <p:ext uri="{BB962C8B-B14F-4D97-AF65-F5344CB8AC3E}">
        <p14:creationId xmlns:p14="http://schemas.microsoft.com/office/powerpoint/2010/main" val="3103266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A4C1F126-46C5-48CE-BB34-0C3E7076F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372" y="833406"/>
            <a:ext cx="6049039" cy="4177130"/>
          </a:xfrm>
          <a:prstGeom prst="rect">
            <a:avLst/>
          </a:prstGeom>
        </p:spPr>
      </p:pic>
      <p:pic>
        <p:nvPicPr>
          <p:cNvPr id="5" name="図 4">
            <a:extLst>
              <a:ext uri="{FF2B5EF4-FFF2-40B4-BE49-F238E27FC236}">
                <a16:creationId xmlns:a16="http://schemas.microsoft.com/office/drawing/2014/main" id="{7977F5E1-2E15-42F9-9692-2D091EFA4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800" y="2259541"/>
            <a:ext cx="5600912" cy="3299287"/>
          </a:xfrm>
          <a:prstGeom prst="rect">
            <a:avLst/>
          </a:prstGeom>
        </p:spPr>
      </p:pic>
    </p:spTree>
    <p:extLst>
      <p:ext uri="{BB962C8B-B14F-4D97-AF65-F5344CB8AC3E}">
        <p14:creationId xmlns:p14="http://schemas.microsoft.com/office/powerpoint/2010/main" val="3239123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r>
              <a:rPr lang="ja-JP" altLang="en-US" dirty="0"/>
              <a:t>　</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AD0E9717-2C41-47B0-924A-981E5A42B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68" y="713285"/>
            <a:ext cx="5864961" cy="4135009"/>
          </a:xfrm>
          <a:prstGeom prst="rect">
            <a:avLst/>
          </a:prstGeom>
        </p:spPr>
      </p:pic>
      <p:pic>
        <p:nvPicPr>
          <p:cNvPr id="4" name="図 3">
            <a:extLst>
              <a:ext uri="{FF2B5EF4-FFF2-40B4-BE49-F238E27FC236}">
                <a16:creationId xmlns:a16="http://schemas.microsoft.com/office/drawing/2014/main" id="{EF9AD3B8-94AB-4C5B-A4EF-4BFF679AE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929" y="713285"/>
            <a:ext cx="5864961" cy="4003331"/>
          </a:xfrm>
          <a:prstGeom prst="rect">
            <a:avLst/>
          </a:prstGeom>
        </p:spPr>
      </p:pic>
    </p:spTree>
    <p:extLst>
      <p:ext uri="{BB962C8B-B14F-4D97-AF65-F5344CB8AC3E}">
        <p14:creationId xmlns:p14="http://schemas.microsoft.com/office/powerpoint/2010/main" val="20177263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r>
              <a:rPr lang="ja-JP" altLang="en-US" dirty="0"/>
              <a:t>　</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9BC018D0-9EA0-4A75-99B4-1C92E47C6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88" y="267232"/>
            <a:ext cx="4320000" cy="3391685"/>
          </a:xfrm>
          <a:prstGeom prst="rect">
            <a:avLst/>
          </a:prstGeom>
        </p:spPr>
      </p:pic>
      <p:pic>
        <p:nvPicPr>
          <p:cNvPr id="4" name="図 3">
            <a:extLst>
              <a:ext uri="{FF2B5EF4-FFF2-40B4-BE49-F238E27FC236}">
                <a16:creationId xmlns:a16="http://schemas.microsoft.com/office/drawing/2014/main" id="{619EFC82-44FF-4793-BFF2-1FF895E53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088" y="727292"/>
            <a:ext cx="3600000" cy="4852800"/>
          </a:xfrm>
          <a:prstGeom prst="rect">
            <a:avLst/>
          </a:prstGeom>
        </p:spPr>
      </p:pic>
    </p:spTree>
    <p:extLst>
      <p:ext uri="{BB962C8B-B14F-4D97-AF65-F5344CB8AC3E}">
        <p14:creationId xmlns:p14="http://schemas.microsoft.com/office/powerpoint/2010/main" val="40488771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Dior</a:t>
            </a:r>
          </a:p>
          <a:p>
            <a:r>
              <a:rPr lang="ja-JP" altLang="en-US" dirty="0"/>
              <a:t>柄：トロッター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74147DB6-7D25-47D0-B78F-E403BE63D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584" y="2067295"/>
            <a:ext cx="4320319" cy="2723410"/>
          </a:xfrm>
          <a:prstGeom prst="rect">
            <a:avLst/>
          </a:prstGeom>
        </p:spPr>
      </p:pic>
      <p:sp>
        <p:nvSpPr>
          <p:cNvPr id="8" name="テキスト ボックス 7">
            <a:extLst>
              <a:ext uri="{FF2B5EF4-FFF2-40B4-BE49-F238E27FC236}">
                <a16:creationId xmlns:a16="http://schemas.microsoft.com/office/drawing/2014/main" id="{426E37F9-E28D-4C1E-AC9F-08BAED51F157}"/>
              </a:ext>
            </a:extLst>
          </p:cNvPr>
          <p:cNvSpPr txBox="1"/>
          <p:nvPr/>
        </p:nvSpPr>
        <p:spPr>
          <a:xfrm>
            <a:off x="4964836" y="2564526"/>
            <a:ext cx="6221028" cy="923330"/>
          </a:xfrm>
          <a:prstGeom prst="rect">
            <a:avLst/>
          </a:prstGeom>
          <a:noFill/>
        </p:spPr>
        <p:txBody>
          <a:bodyPr wrap="square">
            <a:spAutoFit/>
          </a:bodyPr>
          <a:lstStyle/>
          <a:p>
            <a:r>
              <a:rPr lang="ja-JP" altLang="en-US" b="0" i="0" dirty="0">
                <a:solidFill>
                  <a:srgbClr val="383838"/>
                </a:solidFill>
                <a:effectLst/>
                <a:latin typeface="-apple-system"/>
              </a:rPr>
              <a:t>キャンバス地にモノグラムされた「</a:t>
            </a:r>
            <a:r>
              <a:rPr lang="en-US" altLang="ja-JP" b="0" i="0" dirty="0">
                <a:solidFill>
                  <a:srgbClr val="383838"/>
                </a:solidFill>
                <a:effectLst/>
                <a:latin typeface="-apple-system"/>
              </a:rPr>
              <a:t>Dior</a:t>
            </a:r>
            <a:r>
              <a:rPr lang="ja-JP" altLang="en-US" b="0" i="0" dirty="0">
                <a:solidFill>
                  <a:srgbClr val="383838"/>
                </a:solidFill>
                <a:effectLst/>
                <a:latin typeface="-apple-system"/>
              </a:rPr>
              <a:t>」のロゴが特徴。バッグやウォレットなどのトロッター・ラインのアイテムには、右端に「</a:t>
            </a:r>
            <a:r>
              <a:rPr lang="en-US" altLang="ja-JP" b="0" i="0" dirty="0">
                <a:solidFill>
                  <a:srgbClr val="383838"/>
                </a:solidFill>
                <a:effectLst/>
                <a:latin typeface="-apple-system"/>
              </a:rPr>
              <a:t>1</a:t>
            </a:r>
            <a:r>
              <a:rPr lang="ja-JP" altLang="en-US" b="0" i="0" dirty="0">
                <a:solidFill>
                  <a:srgbClr val="383838"/>
                </a:solidFill>
                <a:effectLst/>
                <a:latin typeface="-apple-system"/>
              </a:rPr>
              <a:t>」や「</a:t>
            </a:r>
            <a:r>
              <a:rPr lang="en-US" altLang="ja-JP" b="0" i="0" dirty="0">
                <a:solidFill>
                  <a:srgbClr val="383838"/>
                </a:solidFill>
                <a:effectLst/>
                <a:latin typeface="-apple-system"/>
              </a:rPr>
              <a:t>2</a:t>
            </a:r>
            <a:r>
              <a:rPr lang="ja-JP" altLang="en-US" b="0" i="0" dirty="0">
                <a:solidFill>
                  <a:srgbClr val="383838"/>
                </a:solidFill>
                <a:effectLst/>
                <a:latin typeface="-apple-system"/>
              </a:rPr>
              <a:t>」の数字が付いています。</a:t>
            </a:r>
            <a:endParaRPr lang="ja-JP" altLang="en-US" dirty="0"/>
          </a:p>
        </p:txBody>
      </p:sp>
    </p:spTree>
    <p:extLst>
      <p:ext uri="{BB962C8B-B14F-4D97-AF65-F5344CB8AC3E}">
        <p14:creationId xmlns:p14="http://schemas.microsoft.com/office/powerpoint/2010/main" val="4495825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Dior</a:t>
            </a:r>
          </a:p>
          <a:p>
            <a:r>
              <a:rPr lang="ja-JP" altLang="en-US" dirty="0"/>
              <a:t>バック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10" name="図 9">
            <a:extLst>
              <a:ext uri="{FF2B5EF4-FFF2-40B4-BE49-F238E27FC236}">
                <a16:creationId xmlns:a16="http://schemas.microsoft.com/office/drawing/2014/main" id="{BAB8DAC7-B520-45E4-AE3E-E910E9C1F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41" y="1242874"/>
            <a:ext cx="3891379" cy="3891379"/>
          </a:xfrm>
          <a:prstGeom prst="rect">
            <a:avLst/>
          </a:prstGeom>
        </p:spPr>
      </p:pic>
      <p:sp>
        <p:nvSpPr>
          <p:cNvPr id="12" name="テキスト ボックス 11">
            <a:extLst>
              <a:ext uri="{FF2B5EF4-FFF2-40B4-BE49-F238E27FC236}">
                <a16:creationId xmlns:a16="http://schemas.microsoft.com/office/drawing/2014/main" id="{54689FF7-821C-4CE7-B28A-6EC5F46924E2}"/>
              </a:ext>
            </a:extLst>
          </p:cNvPr>
          <p:cNvSpPr txBox="1"/>
          <p:nvPr/>
        </p:nvSpPr>
        <p:spPr>
          <a:xfrm>
            <a:off x="5186039" y="1628507"/>
            <a:ext cx="6094520" cy="923330"/>
          </a:xfrm>
          <a:prstGeom prst="rect">
            <a:avLst/>
          </a:prstGeom>
          <a:noFill/>
        </p:spPr>
        <p:txBody>
          <a:bodyPr wrap="square">
            <a:spAutoFit/>
          </a:bodyPr>
          <a:lstStyle/>
          <a:p>
            <a:r>
              <a:rPr lang="ja-JP" altLang="en-US" dirty="0"/>
              <a:t>人気な柄はトロッター</a:t>
            </a:r>
          </a:p>
          <a:p>
            <a:endParaRPr lang="ja-JP" altLang="en-US" dirty="0"/>
          </a:p>
          <a:p>
            <a:r>
              <a:rPr lang="ja-JP" altLang="en-US" dirty="0"/>
              <a:t>基本的にトロッターかロゴが入ってるものをチェック</a:t>
            </a:r>
          </a:p>
        </p:txBody>
      </p:sp>
      <p:sp>
        <p:nvSpPr>
          <p:cNvPr id="14" name="テキスト ボックス 13">
            <a:extLst>
              <a:ext uri="{FF2B5EF4-FFF2-40B4-BE49-F238E27FC236}">
                <a16:creationId xmlns:a16="http://schemas.microsoft.com/office/drawing/2014/main" id="{38DF8F11-DCAE-4FA5-92C1-AEA52E69F491}"/>
              </a:ext>
            </a:extLst>
          </p:cNvPr>
          <p:cNvSpPr txBox="1"/>
          <p:nvPr/>
        </p:nvSpPr>
        <p:spPr>
          <a:xfrm>
            <a:off x="5186039" y="3429000"/>
            <a:ext cx="6094520" cy="646331"/>
          </a:xfrm>
          <a:prstGeom prst="rect">
            <a:avLst/>
          </a:prstGeom>
          <a:noFill/>
        </p:spPr>
        <p:txBody>
          <a:bodyPr wrap="square">
            <a:spAutoFit/>
          </a:bodyPr>
          <a:lstStyle/>
          <a:p>
            <a:r>
              <a:rPr lang="ja-JP" altLang="en-US" b="0" i="0" dirty="0">
                <a:solidFill>
                  <a:srgbClr val="2A2A2A"/>
                </a:solidFill>
                <a:effectLst/>
                <a:latin typeface="BlinkMacSystemFont"/>
              </a:rPr>
              <a:t>フラップ部分から放たれたベルトに付属するゴールドの「</a:t>
            </a:r>
            <a:r>
              <a:rPr lang="en-US" altLang="ja-JP" b="0" i="0" dirty="0">
                <a:solidFill>
                  <a:srgbClr val="2A2A2A"/>
                </a:solidFill>
                <a:effectLst/>
                <a:latin typeface="BlinkMacSystemFont"/>
              </a:rPr>
              <a:t>D</a:t>
            </a:r>
            <a:r>
              <a:rPr lang="ja-JP" altLang="en-US" b="0" i="0" dirty="0">
                <a:solidFill>
                  <a:srgbClr val="2A2A2A"/>
                </a:solidFill>
                <a:effectLst/>
                <a:latin typeface="BlinkMacSystemFont"/>
              </a:rPr>
              <a:t>」が、アクセント</a:t>
            </a:r>
            <a:r>
              <a:rPr lang="ja-JP" altLang="en-US" dirty="0">
                <a:solidFill>
                  <a:srgbClr val="2A2A2A"/>
                </a:solidFill>
                <a:latin typeface="BlinkMacSystemFont"/>
              </a:rPr>
              <a:t>になっている</a:t>
            </a:r>
            <a:endParaRPr lang="ja-JP" altLang="en-US" dirty="0"/>
          </a:p>
        </p:txBody>
      </p:sp>
    </p:spTree>
    <p:extLst>
      <p:ext uri="{BB962C8B-B14F-4D97-AF65-F5344CB8AC3E}">
        <p14:creationId xmlns:p14="http://schemas.microsoft.com/office/powerpoint/2010/main" val="34632853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Dior</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14" name="テキスト ボックス 13">
            <a:extLst>
              <a:ext uri="{FF2B5EF4-FFF2-40B4-BE49-F238E27FC236}">
                <a16:creationId xmlns:a16="http://schemas.microsoft.com/office/drawing/2014/main" id="{38DF8F11-DCAE-4FA5-92C1-AEA52E69F491}"/>
              </a:ext>
            </a:extLst>
          </p:cNvPr>
          <p:cNvSpPr txBox="1"/>
          <p:nvPr/>
        </p:nvSpPr>
        <p:spPr>
          <a:xfrm>
            <a:off x="4535510" y="613651"/>
            <a:ext cx="6094520" cy="369332"/>
          </a:xfrm>
          <a:prstGeom prst="rect">
            <a:avLst/>
          </a:prstGeom>
          <a:noFill/>
        </p:spPr>
        <p:txBody>
          <a:bodyPr wrap="square">
            <a:spAutoFit/>
          </a:bodyPr>
          <a:lstStyle/>
          <a:p>
            <a:r>
              <a:rPr lang="en-US" altLang="ja-JP" b="0" i="0" dirty="0">
                <a:solidFill>
                  <a:srgbClr val="2A2A2A"/>
                </a:solidFill>
                <a:effectLst/>
                <a:latin typeface="BlinkMacSystemFont"/>
              </a:rPr>
              <a:t>STUSSY</a:t>
            </a:r>
            <a:r>
              <a:rPr lang="ja-JP" altLang="en-US" b="0" i="0" dirty="0">
                <a:solidFill>
                  <a:srgbClr val="2A2A2A"/>
                </a:solidFill>
                <a:effectLst/>
                <a:latin typeface="BlinkMacSystemFont"/>
              </a:rPr>
              <a:t>　ステューシーコラボ</a:t>
            </a:r>
            <a:endParaRPr kumimoji="1" lang="en-US" altLang="ja-JP" dirty="0"/>
          </a:p>
        </p:txBody>
      </p:sp>
      <p:pic>
        <p:nvPicPr>
          <p:cNvPr id="6" name="図 5">
            <a:extLst>
              <a:ext uri="{FF2B5EF4-FFF2-40B4-BE49-F238E27FC236}">
                <a16:creationId xmlns:a16="http://schemas.microsoft.com/office/drawing/2014/main" id="{8D0169B4-D37C-4D71-C4D4-D692261B1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650" y="1007867"/>
            <a:ext cx="7124700" cy="5133975"/>
          </a:xfrm>
          <a:prstGeom prst="rect">
            <a:avLst/>
          </a:prstGeom>
        </p:spPr>
      </p:pic>
    </p:spTree>
    <p:extLst>
      <p:ext uri="{BB962C8B-B14F-4D97-AF65-F5344CB8AC3E}">
        <p14:creationId xmlns:p14="http://schemas.microsoft.com/office/powerpoint/2010/main" val="38331476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Dior</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14" name="テキスト ボックス 13">
            <a:extLst>
              <a:ext uri="{FF2B5EF4-FFF2-40B4-BE49-F238E27FC236}">
                <a16:creationId xmlns:a16="http://schemas.microsoft.com/office/drawing/2014/main" id="{38DF8F11-DCAE-4FA5-92C1-AEA52E69F491}"/>
              </a:ext>
            </a:extLst>
          </p:cNvPr>
          <p:cNvSpPr txBox="1"/>
          <p:nvPr/>
        </p:nvSpPr>
        <p:spPr>
          <a:xfrm>
            <a:off x="4614451" y="740376"/>
            <a:ext cx="6094520" cy="369332"/>
          </a:xfrm>
          <a:prstGeom prst="rect">
            <a:avLst/>
          </a:prstGeom>
          <a:noFill/>
        </p:spPr>
        <p:txBody>
          <a:bodyPr wrap="square">
            <a:spAutoFit/>
          </a:bodyPr>
          <a:lstStyle/>
          <a:p>
            <a:r>
              <a:rPr lang="ja-JP" altLang="en-US" b="0" i="0" dirty="0">
                <a:solidFill>
                  <a:srgbClr val="2A2A2A"/>
                </a:solidFill>
                <a:effectLst/>
                <a:latin typeface="BlinkMacSystemFont"/>
              </a:rPr>
              <a:t>ブランド名の「</a:t>
            </a:r>
            <a:r>
              <a:rPr kumimoji="1" lang="en-US" altLang="ja-JP" dirty="0"/>
              <a:t>Dior</a:t>
            </a:r>
            <a:r>
              <a:rPr kumimoji="1" lang="ja-JP" altLang="en-US" dirty="0"/>
              <a:t>」が特徴</a:t>
            </a:r>
            <a:endParaRPr kumimoji="1" lang="en-US" altLang="ja-JP" dirty="0"/>
          </a:p>
        </p:txBody>
      </p:sp>
      <p:pic>
        <p:nvPicPr>
          <p:cNvPr id="4" name="図 3">
            <a:extLst>
              <a:ext uri="{FF2B5EF4-FFF2-40B4-BE49-F238E27FC236}">
                <a16:creationId xmlns:a16="http://schemas.microsoft.com/office/drawing/2014/main" id="{5D0378A1-8A83-4076-9A1F-6F83721B1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84" y="1225591"/>
            <a:ext cx="5577494" cy="4406817"/>
          </a:xfrm>
          <a:prstGeom prst="rect">
            <a:avLst/>
          </a:prstGeom>
        </p:spPr>
      </p:pic>
      <p:pic>
        <p:nvPicPr>
          <p:cNvPr id="5" name="図 4">
            <a:extLst>
              <a:ext uri="{FF2B5EF4-FFF2-40B4-BE49-F238E27FC236}">
                <a16:creationId xmlns:a16="http://schemas.microsoft.com/office/drawing/2014/main" id="{C7199405-C247-4482-91C1-BC1CC37B4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886" y="1225590"/>
            <a:ext cx="4406348" cy="5305243"/>
          </a:xfrm>
          <a:prstGeom prst="rect">
            <a:avLst/>
          </a:prstGeom>
        </p:spPr>
      </p:pic>
    </p:spTree>
    <p:extLst>
      <p:ext uri="{BB962C8B-B14F-4D97-AF65-F5344CB8AC3E}">
        <p14:creationId xmlns:p14="http://schemas.microsoft.com/office/powerpoint/2010/main" val="2162909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22061" y="150812"/>
            <a:ext cx="4703568" cy="958896"/>
          </a:xfrm>
        </p:spPr>
        <p:txBody>
          <a:bodyPr>
            <a:normAutofit fontScale="92500"/>
          </a:bodyPr>
          <a:lstStyle/>
          <a:p>
            <a:r>
              <a:rPr kumimoji="1" lang="ja-JP" altLang="en-US" dirty="0"/>
              <a:t>クリスチャンディオールムッシュ</a:t>
            </a:r>
          </a:p>
          <a:p>
            <a:r>
              <a:rPr kumimoji="1" lang="en-US" altLang="ja-JP" dirty="0"/>
              <a:t>Christian Dior MONSIEUR</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79F2B9FA-4367-FBD0-9DA2-B37032F18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629" y="920980"/>
            <a:ext cx="5040000" cy="5704765"/>
          </a:xfrm>
          <a:prstGeom prst="rect">
            <a:avLst/>
          </a:prstGeom>
        </p:spPr>
      </p:pic>
    </p:spTree>
    <p:extLst>
      <p:ext uri="{BB962C8B-B14F-4D97-AF65-F5344CB8AC3E}">
        <p14:creationId xmlns:p14="http://schemas.microsoft.com/office/powerpoint/2010/main" val="1371715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22061" y="150812"/>
            <a:ext cx="4703568" cy="958896"/>
          </a:xfrm>
        </p:spPr>
        <p:txBody>
          <a:bodyPr>
            <a:normAutofit/>
          </a:bodyPr>
          <a:lstStyle/>
          <a:p>
            <a:r>
              <a:rPr kumimoji="1" lang="ja-JP" altLang="en-US" dirty="0"/>
              <a:t>クリスチャンディオール</a:t>
            </a:r>
          </a:p>
          <a:p>
            <a:r>
              <a:rPr kumimoji="1" lang="en-US" altLang="ja-JP" dirty="0"/>
              <a:t>Christian Dior</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34511A86-B9F4-7CD9-D721-729CD8F6E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233487"/>
            <a:ext cx="6934200" cy="4391025"/>
          </a:xfrm>
          <a:prstGeom prst="rect">
            <a:avLst/>
          </a:prstGeom>
        </p:spPr>
      </p:pic>
    </p:spTree>
    <p:extLst>
      <p:ext uri="{BB962C8B-B14F-4D97-AF65-F5344CB8AC3E}">
        <p14:creationId xmlns:p14="http://schemas.microsoft.com/office/powerpoint/2010/main" val="2279693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FURLA</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DF1074F8-821C-41AF-8FFC-F99A3B5EF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368" y="951089"/>
            <a:ext cx="5922209" cy="4589264"/>
          </a:xfrm>
          <a:prstGeom prst="rect">
            <a:avLst/>
          </a:prstGeom>
        </p:spPr>
      </p:pic>
      <p:sp>
        <p:nvSpPr>
          <p:cNvPr id="9" name="テキスト ボックス 8">
            <a:extLst>
              <a:ext uri="{FF2B5EF4-FFF2-40B4-BE49-F238E27FC236}">
                <a16:creationId xmlns:a16="http://schemas.microsoft.com/office/drawing/2014/main" id="{872335DD-62A9-4A96-AFD7-DCD4489A05B1}"/>
              </a:ext>
            </a:extLst>
          </p:cNvPr>
          <p:cNvSpPr txBox="1"/>
          <p:nvPr/>
        </p:nvSpPr>
        <p:spPr>
          <a:xfrm>
            <a:off x="162855" y="994481"/>
            <a:ext cx="6094520" cy="646331"/>
          </a:xfrm>
          <a:prstGeom prst="rect">
            <a:avLst/>
          </a:prstGeom>
          <a:noFill/>
        </p:spPr>
        <p:txBody>
          <a:bodyPr wrap="square">
            <a:spAutoFit/>
          </a:bodyPr>
          <a:lstStyle/>
          <a:p>
            <a:r>
              <a:rPr lang="ja-JP" altLang="en-US" b="0" i="0" dirty="0">
                <a:solidFill>
                  <a:srgbClr val="333333"/>
                </a:solidFill>
                <a:effectLst/>
                <a:latin typeface="helvetica" panose="020B0604020202020204" pitchFamily="34" charset="0"/>
              </a:rPr>
              <a:t>フルラのバッグの素材はほとんどがレザー。</a:t>
            </a:r>
            <a:endParaRPr lang="en-US" altLang="ja-JP" b="0" i="0" dirty="0">
              <a:solidFill>
                <a:srgbClr val="333333"/>
              </a:solidFill>
              <a:effectLst/>
              <a:latin typeface="helvetica" panose="020B0604020202020204" pitchFamily="34" charset="0"/>
            </a:endParaRPr>
          </a:p>
          <a:p>
            <a:r>
              <a:rPr lang="ja-JP" altLang="en-US" b="0" i="0" dirty="0">
                <a:solidFill>
                  <a:srgbClr val="333333"/>
                </a:solidFill>
                <a:effectLst/>
                <a:latin typeface="helvetica" panose="020B0604020202020204" pitchFamily="34" charset="0"/>
              </a:rPr>
              <a:t>「パイパー」シリーズのバッグはフルラの定番</a:t>
            </a:r>
            <a:endParaRPr lang="ja-JP" altLang="en-US" dirty="0"/>
          </a:p>
        </p:txBody>
      </p:sp>
      <p:pic>
        <p:nvPicPr>
          <p:cNvPr id="5" name="図 4">
            <a:extLst>
              <a:ext uri="{FF2B5EF4-FFF2-40B4-BE49-F238E27FC236}">
                <a16:creationId xmlns:a16="http://schemas.microsoft.com/office/drawing/2014/main" id="{90C24717-27CF-4B93-8567-0BD16E9BE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81" y="2769584"/>
            <a:ext cx="4763468" cy="3326765"/>
          </a:xfrm>
          <a:prstGeom prst="rect">
            <a:avLst/>
          </a:prstGeom>
        </p:spPr>
      </p:pic>
      <p:sp>
        <p:nvSpPr>
          <p:cNvPr id="8" name="テキスト ボックス 7">
            <a:extLst>
              <a:ext uri="{FF2B5EF4-FFF2-40B4-BE49-F238E27FC236}">
                <a16:creationId xmlns:a16="http://schemas.microsoft.com/office/drawing/2014/main" id="{DF9563BA-6D5F-47D3-983F-DBE4ECCAC8D1}"/>
              </a:ext>
            </a:extLst>
          </p:cNvPr>
          <p:cNvSpPr txBox="1"/>
          <p:nvPr/>
        </p:nvSpPr>
        <p:spPr>
          <a:xfrm>
            <a:off x="7140072" y="5583745"/>
            <a:ext cx="6094520" cy="646331"/>
          </a:xfrm>
          <a:prstGeom prst="rect">
            <a:avLst/>
          </a:prstGeom>
          <a:noFill/>
        </p:spPr>
        <p:txBody>
          <a:bodyPr wrap="square">
            <a:spAutoFit/>
          </a:bodyPr>
          <a:lstStyle/>
          <a:p>
            <a:r>
              <a:rPr lang="ja-JP" altLang="en-US" dirty="0"/>
              <a:t>👆</a:t>
            </a:r>
            <a:r>
              <a:rPr lang="en-US" altLang="ja-JP" dirty="0"/>
              <a:t>※</a:t>
            </a:r>
            <a:r>
              <a:rPr lang="ja-JP" altLang="en-US" dirty="0"/>
              <a:t>ショルダーが欠品状態</a:t>
            </a:r>
            <a:endParaRPr lang="en-US" altLang="ja-JP" dirty="0"/>
          </a:p>
          <a:p>
            <a:r>
              <a:rPr lang="ja-JP" altLang="en-US" dirty="0"/>
              <a:t>　本来は</a:t>
            </a:r>
            <a:r>
              <a:rPr lang="en-US" altLang="ja-JP" dirty="0"/>
              <a:t>2way</a:t>
            </a:r>
            <a:r>
              <a:rPr lang="ja-JP" altLang="en-US" dirty="0"/>
              <a:t>（ショルダー、ハンドバック）</a:t>
            </a:r>
          </a:p>
        </p:txBody>
      </p:sp>
    </p:spTree>
    <p:extLst>
      <p:ext uri="{BB962C8B-B14F-4D97-AF65-F5344CB8AC3E}">
        <p14:creationId xmlns:p14="http://schemas.microsoft.com/office/powerpoint/2010/main" val="665281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FURLA</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0133D3C2-7A8B-4FD7-88E3-C40B9BAA3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957" y="834789"/>
            <a:ext cx="5922758" cy="3940576"/>
          </a:xfrm>
          <a:prstGeom prst="rect">
            <a:avLst/>
          </a:prstGeom>
        </p:spPr>
      </p:pic>
      <p:pic>
        <p:nvPicPr>
          <p:cNvPr id="4" name="図 3">
            <a:extLst>
              <a:ext uri="{FF2B5EF4-FFF2-40B4-BE49-F238E27FC236}">
                <a16:creationId xmlns:a16="http://schemas.microsoft.com/office/drawing/2014/main" id="{67596AB0-25A0-418F-B652-1A4D5FE79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630" y="1752443"/>
            <a:ext cx="5523688" cy="4438108"/>
          </a:xfrm>
          <a:prstGeom prst="rect">
            <a:avLst/>
          </a:prstGeom>
        </p:spPr>
      </p:pic>
    </p:spTree>
    <p:extLst>
      <p:ext uri="{BB962C8B-B14F-4D97-AF65-F5344CB8AC3E}">
        <p14:creationId xmlns:p14="http://schemas.microsoft.com/office/powerpoint/2010/main" val="2331272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C1F0DDA6-A86D-4678-9543-F607D72D9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78" y="766738"/>
            <a:ext cx="5724932" cy="3873501"/>
          </a:xfrm>
          <a:prstGeom prst="rect">
            <a:avLst/>
          </a:prstGeom>
        </p:spPr>
      </p:pic>
      <p:pic>
        <p:nvPicPr>
          <p:cNvPr id="4" name="図 3">
            <a:extLst>
              <a:ext uri="{FF2B5EF4-FFF2-40B4-BE49-F238E27FC236}">
                <a16:creationId xmlns:a16="http://schemas.microsoft.com/office/drawing/2014/main" id="{682DD512-FA4C-4359-94B6-A862DACF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042" y="766738"/>
            <a:ext cx="5321668" cy="5307477"/>
          </a:xfrm>
          <a:prstGeom prst="rect">
            <a:avLst/>
          </a:prstGeom>
        </p:spPr>
      </p:pic>
    </p:spTree>
    <p:extLst>
      <p:ext uri="{BB962C8B-B14F-4D97-AF65-F5344CB8AC3E}">
        <p14:creationId xmlns:p14="http://schemas.microsoft.com/office/powerpoint/2010/main" val="18469455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D&amp;G</a:t>
            </a:r>
          </a:p>
          <a:p>
            <a:r>
              <a:rPr lang="en-US" altLang="ja-JP" b="0" i="0" dirty="0" err="1">
                <a:solidFill>
                  <a:srgbClr val="202124"/>
                </a:solidFill>
                <a:effectLst/>
                <a:latin typeface="arial" panose="020B0604020202020204" pitchFamily="34" charset="0"/>
              </a:rPr>
              <a:t>Dolce&amp;Gabbana</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1755559" y="5476138"/>
            <a:ext cx="6634461" cy="369332"/>
          </a:xfrm>
          <a:prstGeom prst="rect">
            <a:avLst/>
          </a:prstGeom>
          <a:noFill/>
        </p:spPr>
        <p:txBody>
          <a:bodyPr wrap="square">
            <a:spAutoFit/>
          </a:bodyPr>
          <a:lstStyle/>
          <a:p>
            <a:r>
              <a:rPr lang="en-US" altLang="ja-JP" b="0" i="0" dirty="0" err="1">
                <a:solidFill>
                  <a:srgbClr val="202124"/>
                </a:solidFill>
                <a:effectLst/>
                <a:latin typeface="arial" panose="020B0604020202020204" pitchFamily="34" charset="0"/>
              </a:rPr>
              <a:t>Dolce&amp;Gabbana</a:t>
            </a:r>
            <a:r>
              <a:rPr lang="ja-JP" altLang="en-US" b="0" i="0" dirty="0">
                <a:solidFill>
                  <a:srgbClr val="202124"/>
                </a:solidFill>
                <a:effectLst/>
                <a:latin typeface="arial" panose="020B0604020202020204" pitchFamily="34" charset="0"/>
              </a:rPr>
              <a:t>ロゴ「</a:t>
            </a:r>
            <a:r>
              <a:rPr lang="en-US" altLang="ja-JP" b="0" i="0" dirty="0">
                <a:solidFill>
                  <a:srgbClr val="202124"/>
                </a:solidFill>
                <a:effectLst/>
                <a:latin typeface="arial" panose="020B0604020202020204" pitchFamily="34" charset="0"/>
              </a:rPr>
              <a:t>D&amp;G</a:t>
            </a:r>
            <a:r>
              <a:rPr lang="ja-JP" altLang="en-US" b="0" i="0" dirty="0">
                <a:solidFill>
                  <a:srgbClr val="202124"/>
                </a:solidFill>
                <a:effectLst/>
                <a:latin typeface="arial" panose="020B0604020202020204" pitchFamily="34" charset="0"/>
              </a:rPr>
              <a:t>」が特徴的</a:t>
            </a:r>
            <a:endParaRPr lang="en-US" altLang="ja-JP" b="0" i="0" dirty="0">
              <a:solidFill>
                <a:srgbClr val="202124"/>
              </a:solidFill>
              <a:effectLst/>
              <a:latin typeface="arial" panose="020B0604020202020204" pitchFamily="34" charset="0"/>
            </a:endParaRPr>
          </a:p>
        </p:txBody>
      </p:sp>
      <p:pic>
        <p:nvPicPr>
          <p:cNvPr id="5" name="図 4">
            <a:extLst>
              <a:ext uri="{FF2B5EF4-FFF2-40B4-BE49-F238E27FC236}">
                <a16:creationId xmlns:a16="http://schemas.microsoft.com/office/drawing/2014/main" id="{68E9D4EE-3454-453F-91CE-B6C986E09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560" y="1411624"/>
            <a:ext cx="8827114" cy="3345382"/>
          </a:xfrm>
          <a:prstGeom prst="rect">
            <a:avLst/>
          </a:prstGeom>
        </p:spPr>
      </p:pic>
      <p:sp>
        <p:nvSpPr>
          <p:cNvPr id="6" name="正方形/長方形 5">
            <a:extLst>
              <a:ext uri="{FF2B5EF4-FFF2-40B4-BE49-F238E27FC236}">
                <a16:creationId xmlns:a16="http://schemas.microsoft.com/office/drawing/2014/main" id="{75B393FB-530C-41F7-BF6A-013D524FD85B}"/>
              </a:ext>
            </a:extLst>
          </p:cNvPr>
          <p:cNvSpPr/>
          <p:nvPr/>
        </p:nvSpPr>
        <p:spPr>
          <a:xfrm>
            <a:off x="3096126" y="1963075"/>
            <a:ext cx="2069432" cy="1742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440229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PRADA</a:t>
            </a:r>
            <a:br>
              <a:rPr kumimoji="1" lang="en-US" altLang="ja-JP" dirty="0"/>
            </a:br>
            <a:r>
              <a:rPr kumimoji="1" lang="ja-JP" altLang="en-US" dirty="0"/>
              <a:t>柄：ポコノ</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1290338" y="5841421"/>
            <a:ext cx="6634461" cy="646331"/>
          </a:xfrm>
          <a:prstGeom prst="rect">
            <a:avLst/>
          </a:prstGeom>
          <a:noFill/>
        </p:spPr>
        <p:txBody>
          <a:bodyPr wrap="square">
            <a:spAutoFit/>
          </a:bodyPr>
          <a:lstStyle/>
          <a:p>
            <a:r>
              <a:rPr lang="ja-JP" altLang="en-US" b="0" i="0" dirty="0">
                <a:solidFill>
                  <a:srgbClr val="383838"/>
                </a:solidFill>
                <a:effectLst/>
                <a:latin typeface="-apple-system"/>
              </a:rPr>
              <a:t>「ポコノ」と呼ばれる工業用ナイロン生地を使用</a:t>
            </a:r>
            <a:endParaRPr lang="en-US" altLang="ja-JP" b="0" i="0" dirty="0">
              <a:solidFill>
                <a:srgbClr val="383838"/>
              </a:solidFill>
              <a:effectLst/>
              <a:latin typeface="-apple-system"/>
            </a:endParaRPr>
          </a:p>
          <a:p>
            <a:r>
              <a:rPr lang="ja-JP" altLang="en-US" b="0" i="0" dirty="0">
                <a:solidFill>
                  <a:srgbClr val="383838"/>
                </a:solidFill>
                <a:effectLst/>
                <a:latin typeface="-apple-system"/>
              </a:rPr>
              <a:t>プラダのロゴ入り三角のプレート付きのナイロンバッグ</a:t>
            </a:r>
            <a:endParaRPr lang="en-US" altLang="ja-JP" b="0" i="0" dirty="0">
              <a:solidFill>
                <a:srgbClr val="202124"/>
              </a:solidFill>
              <a:effectLst/>
              <a:latin typeface="arial" panose="020B0604020202020204" pitchFamily="34" charset="0"/>
            </a:endParaRPr>
          </a:p>
        </p:txBody>
      </p:sp>
      <p:pic>
        <p:nvPicPr>
          <p:cNvPr id="4" name="図 3">
            <a:extLst>
              <a:ext uri="{FF2B5EF4-FFF2-40B4-BE49-F238E27FC236}">
                <a16:creationId xmlns:a16="http://schemas.microsoft.com/office/drawing/2014/main" id="{77DFC8CA-BBA1-4FDD-8585-C9F168D64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32" y="1237513"/>
            <a:ext cx="6019800" cy="4238625"/>
          </a:xfrm>
          <a:prstGeom prst="rect">
            <a:avLst/>
          </a:prstGeom>
        </p:spPr>
      </p:pic>
      <p:pic>
        <p:nvPicPr>
          <p:cNvPr id="10" name="図 9">
            <a:extLst>
              <a:ext uri="{FF2B5EF4-FFF2-40B4-BE49-F238E27FC236}">
                <a16:creationId xmlns:a16="http://schemas.microsoft.com/office/drawing/2014/main" id="{5ADB5A31-4124-429D-AE47-F1F9F7377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7503" y="1237513"/>
            <a:ext cx="3648433" cy="3648433"/>
          </a:xfrm>
          <a:prstGeom prst="rect">
            <a:avLst/>
          </a:prstGeom>
        </p:spPr>
      </p:pic>
    </p:spTree>
    <p:extLst>
      <p:ext uri="{BB962C8B-B14F-4D97-AF65-F5344CB8AC3E}">
        <p14:creationId xmlns:p14="http://schemas.microsoft.com/office/powerpoint/2010/main" val="36700038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PRADA</a:t>
            </a:r>
            <a:br>
              <a:rPr kumimoji="1" lang="en-US" altLang="ja-JP" dirty="0"/>
            </a:br>
            <a:r>
              <a:rPr kumimoji="1" lang="ja-JP" altLang="en-US" dirty="0"/>
              <a:t>柄：ポコノ</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6CE4DE51-EEEC-46F3-820B-E46661A9F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85" y="1060592"/>
            <a:ext cx="5446909" cy="3661533"/>
          </a:xfrm>
          <a:prstGeom prst="rect">
            <a:avLst/>
          </a:prstGeom>
        </p:spPr>
      </p:pic>
      <p:pic>
        <p:nvPicPr>
          <p:cNvPr id="4" name="図 3">
            <a:extLst>
              <a:ext uri="{FF2B5EF4-FFF2-40B4-BE49-F238E27FC236}">
                <a16:creationId xmlns:a16="http://schemas.microsoft.com/office/drawing/2014/main" id="{E2976DAE-8BBC-41B1-965C-A30801246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142" y="887105"/>
            <a:ext cx="4346638" cy="5499945"/>
          </a:xfrm>
          <a:prstGeom prst="rect">
            <a:avLst/>
          </a:prstGeom>
        </p:spPr>
      </p:pic>
    </p:spTree>
    <p:extLst>
      <p:ext uri="{BB962C8B-B14F-4D97-AF65-F5344CB8AC3E}">
        <p14:creationId xmlns:p14="http://schemas.microsoft.com/office/powerpoint/2010/main" val="39183926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PRADA</a:t>
            </a:r>
            <a:br>
              <a:rPr kumimoji="1" lang="en-US" altLang="ja-JP" dirty="0"/>
            </a:br>
            <a:r>
              <a:rPr kumimoji="1" lang="ja-JP" altLang="en-US" dirty="0"/>
              <a:t>柄：ロボット</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6339397" y="2489163"/>
            <a:ext cx="6634461" cy="369332"/>
          </a:xfrm>
          <a:prstGeom prst="rect">
            <a:avLst/>
          </a:prstGeom>
          <a:noFill/>
        </p:spPr>
        <p:txBody>
          <a:bodyPr wrap="square">
            <a:spAutoFit/>
          </a:bodyPr>
          <a:lstStyle/>
          <a:p>
            <a:r>
              <a:rPr lang="ja-JP" altLang="en-US" b="0" i="0" dirty="0">
                <a:solidFill>
                  <a:srgbClr val="202124"/>
                </a:solidFill>
                <a:effectLst/>
                <a:latin typeface="arial" panose="020B0604020202020204" pitchFamily="34" charset="0"/>
              </a:rPr>
              <a:t>あまり見慣れないデザインはリサーチするいいかも！</a:t>
            </a:r>
            <a:endParaRPr lang="en-US" altLang="ja-JP" b="0" i="0" dirty="0">
              <a:solidFill>
                <a:srgbClr val="202124"/>
              </a:solidFill>
              <a:effectLst/>
              <a:latin typeface="arial" panose="020B0604020202020204" pitchFamily="34" charset="0"/>
            </a:endParaRPr>
          </a:p>
        </p:txBody>
      </p:sp>
      <p:pic>
        <p:nvPicPr>
          <p:cNvPr id="5" name="図 4">
            <a:extLst>
              <a:ext uri="{FF2B5EF4-FFF2-40B4-BE49-F238E27FC236}">
                <a16:creationId xmlns:a16="http://schemas.microsoft.com/office/drawing/2014/main" id="{6DDE56DD-A54C-4674-8E47-8AE1B5003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74" y="968793"/>
            <a:ext cx="5549323" cy="4293018"/>
          </a:xfrm>
          <a:prstGeom prst="rect">
            <a:avLst/>
          </a:prstGeom>
        </p:spPr>
      </p:pic>
    </p:spTree>
    <p:extLst>
      <p:ext uri="{BB962C8B-B14F-4D97-AF65-F5344CB8AC3E}">
        <p14:creationId xmlns:p14="http://schemas.microsoft.com/office/powerpoint/2010/main" val="29895552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PRADA</a:t>
            </a:r>
          </a:p>
        </p:txBody>
      </p:sp>
      <p:pic>
        <p:nvPicPr>
          <p:cNvPr id="4" name="図 3">
            <a:extLst>
              <a:ext uri="{FF2B5EF4-FFF2-40B4-BE49-F238E27FC236}">
                <a16:creationId xmlns:a16="http://schemas.microsoft.com/office/drawing/2014/main" id="{79F35EEF-5680-4EE4-BCB5-A26A57122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098" y="991200"/>
            <a:ext cx="6562725" cy="4467225"/>
          </a:xfrm>
          <a:prstGeom prst="rect">
            <a:avLst/>
          </a:prstGeom>
        </p:spPr>
      </p:pic>
      <p:pic>
        <p:nvPicPr>
          <p:cNvPr id="7" name="図 6">
            <a:extLst>
              <a:ext uri="{FF2B5EF4-FFF2-40B4-BE49-F238E27FC236}">
                <a16:creationId xmlns:a16="http://schemas.microsoft.com/office/drawing/2014/main" id="{A47061E2-D901-452F-972E-8D20D8164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036" y="882406"/>
            <a:ext cx="3648433" cy="3648433"/>
          </a:xfrm>
          <a:prstGeom prst="rect">
            <a:avLst/>
          </a:prstGeom>
        </p:spPr>
      </p:pic>
    </p:spTree>
    <p:extLst>
      <p:ext uri="{BB962C8B-B14F-4D97-AF65-F5344CB8AC3E}">
        <p14:creationId xmlns:p14="http://schemas.microsoft.com/office/powerpoint/2010/main" val="26531260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PRADA</a:t>
            </a:r>
          </a:p>
        </p:txBody>
      </p:sp>
      <p:pic>
        <p:nvPicPr>
          <p:cNvPr id="5" name="図 4">
            <a:extLst>
              <a:ext uri="{FF2B5EF4-FFF2-40B4-BE49-F238E27FC236}">
                <a16:creationId xmlns:a16="http://schemas.microsoft.com/office/drawing/2014/main" id="{370C82F7-65F7-4F68-BD33-781529F9C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499" y="828344"/>
            <a:ext cx="6995001" cy="4132955"/>
          </a:xfrm>
          <a:prstGeom prst="rect">
            <a:avLst/>
          </a:prstGeom>
        </p:spPr>
      </p:pic>
    </p:spTree>
    <p:extLst>
      <p:ext uri="{BB962C8B-B14F-4D97-AF65-F5344CB8AC3E}">
        <p14:creationId xmlns:p14="http://schemas.microsoft.com/office/powerpoint/2010/main" val="31133275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ja-JP" altLang="en-US" dirty="0"/>
              <a:t>ロエベ</a:t>
            </a:r>
            <a:r>
              <a:rPr kumimoji="1" lang="en-US" altLang="ja-JP" dirty="0"/>
              <a:t> </a:t>
            </a:r>
            <a:br>
              <a:rPr kumimoji="1" lang="en-US" altLang="ja-JP" dirty="0"/>
            </a:br>
            <a:r>
              <a:rPr lang="ja-JP" altLang="en-US" dirty="0"/>
              <a:t>アントン</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754719" y="2756305"/>
            <a:ext cx="6634461" cy="646331"/>
          </a:xfrm>
          <a:prstGeom prst="rect">
            <a:avLst/>
          </a:prstGeom>
          <a:noFill/>
        </p:spPr>
        <p:txBody>
          <a:bodyPr wrap="square">
            <a:spAutoFit/>
          </a:bodyPr>
          <a:lstStyle/>
          <a:p>
            <a:r>
              <a:rPr lang="ja-JP" altLang="en-US" b="0" i="0" dirty="0">
                <a:solidFill>
                  <a:srgbClr val="202124"/>
                </a:solidFill>
                <a:effectLst/>
                <a:latin typeface="arial" panose="020B0604020202020204" pitchFamily="34" charset="0"/>
              </a:rPr>
              <a:t>レザーであったり、ロゴが</a:t>
            </a:r>
            <a:endParaRPr lang="en-US" altLang="ja-JP" b="0" i="0" dirty="0">
              <a:solidFill>
                <a:srgbClr val="202124"/>
              </a:solidFill>
              <a:effectLst/>
              <a:latin typeface="arial" panose="020B0604020202020204" pitchFamily="34" charset="0"/>
            </a:endParaRPr>
          </a:p>
          <a:p>
            <a:r>
              <a:rPr lang="ja-JP" altLang="en-US" b="0" i="0" dirty="0">
                <a:solidFill>
                  <a:srgbClr val="202124"/>
                </a:solidFill>
                <a:effectLst/>
                <a:latin typeface="arial" panose="020B0604020202020204" pitchFamily="34" charset="0"/>
              </a:rPr>
              <a:t>しっかり入ってるものは高い</a:t>
            </a:r>
            <a:endParaRPr lang="en-US" altLang="ja-JP" dirty="0">
              <a:solidFill>
                <a:srgbClr val="202124"/>
              </a:solidFill>
              <a:latin typeface="arial" panose="020B0604020202020204" pitchFamily="34" charset="0"/>
            </a:endParaRPr>
          </a:p>
        </p:txBody>
      </p:sp>
      <p:pic>
        <p:nvPicPr>
          <p:cNvPr id="5" name="図 4">
            <a:extLst>
              <a:ext uri="{FF2B5EF4-FFF2-40B4-BE49-F238E27FC236}">
                <a16:creationId xmlns:a16="http://schemas.microsoft.com/office/drawing/2014/main" id="{016BA939-9C09-4561-B1A4-C2CDE2648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104" y="1109708"/>
            <a:ext cx="6076719" cy="3939526"/>
          </a:xfrm>
          <a:prstGeom prst="rect">
            <a:avLst/>
          </a:prstGeom>
        </p:spPr>
      </p:pic>
    </p:spTree>
    <p:extLst>
      <p:ext uri="{BB962C8B-B14F-4D97-AF65-F5344CB8AC3E}">
        <p14:creationId xmlns:p14="http://schemas.microsoft.com/office/powerpoint/2010/main" val="2452639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GIVENCHY</a:t>
            </a:r>
            <a:br>
              <a:rPr kumimoji="1" lang="en-US" altLang="ja-JP" dirty="0"/>
            </a:br>
            <a:r>
              <a:rPr kumimoji="1" lang="ja-JP" altLang="en-US" dirty="0"/>
              <a:t>柄：キャンバス</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6352673" y="5286627"/>
            <a:ext cx="6634461" cy="923330"/>
          </a:xfrm>
          <a:prstGeom prst="rect">
            <a:avLst/>
          </a:prstGeom>
          <a:noFill/>
        </p:spPr>
        <p:txBody>
          <a:bodyPr wrap="square">
            <a:spAutoFit/>
          </a:bodyPr>
          <a:lstStyle/>
          <a:p>
            <a:r>
              <a:rPr lang="ja-JP" altLang="en-US" b="0" i="0" dirty="0">
                <a:solidFill>
                  <a:srgbClr val="000000"/>
                </a:solidFill>
                <a:effectLst/>
                <a:latin typeface="-apple-system"/>
              </a:rPr>
              <a:t>ジパンシーは「ＧＩＶＥＮＣＨＹ」の頭文字である</a:t>
            </a:r>
            <a:endParaRPr lang="en-US" altLang="ja-JP" b="0" i="0" dirty="0">
              <a:solidFill>
                <a:srgbClr val="000000"/>
              </a:solidFill>
              <a:effectLst/>
              <a:latin typeface="-apple-system"/>
            </a:endParaRPr>
          </a:p>
          <a:p>
            <a:r>
              <a:rPr lang="ja-JP" altLang="en-US" b="0" i="0" dirty="0">
                <a:solidFill>
                  <a:srgbClr val="000000"/>
                </a:solidFill>
                <a:effectLst/>
                <a:latin typeface="-apple-system"/>
              </a:rPr>
              <a:t>「Ｇ」を４つ重ねたロゴや洗練されたデザインで</a:t>
            </a:r>
            <a:endParaRPr lang="en-US" altLang="ja-JP" b="0" i="0" dirty="0">
              <a:solidFill>
                <a:srgbClr val="000000"/>
              </a:solidFill>
              <a:effectLst/>
              <a:latin typeface="-apple-system"/>
            </a:endParaRPr>
          </a:p>
          <a:p>
            <a:r>
              <a:rPr lang="ja-JP" altLang="en-US" b="0" i="0" dirty="0">
                <a:solidFill>
                  <a:srgbClr val="000000"/>
                </a:solidFill>
                <a:effectLst/>
                <a:latin typeface="-apple-system"/>
              </a:rPr>
              <a:t>どのアイテムもエレガントさがあるのが特徴</a:t>
            </a:r>
            <a:endParaRPr lang="en-US" altLang="ja-JP" dirty="0">
              <a:solidFill>
                <a:srgbClr val="202124"/>
              </a:solidFill>
              <a:latin typeface="arial" panose="020B0604020202020204" pitchFamily="34" charset="0"/>
            </a:endParaRPr>
          </a:p>
        </p:txBody>
      </p:sp>
      <p:pic>
        <p:nvPicPr>
          <p:cNvPr id="4" name="図 3">
            <a:extLst>
              <a:ext uri="{FF2B5EF4-FFF2-40B4-BE49-F238E27FC236}">
                <a16:creationId xmlns:a16="http://schemas.microsoft.com/office/drawing/2014/main" id="{10E5023C-7872-415B-B5B7-BCD0F6D26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400" y="1109708"/>
            <a:ext cx="4886726" cy="3424989"/>
          </a:xfrm>
          <a:prstGeom prst="rect">
            <a:avLst/>
          </a:prstGeom>
        </p:spPr>
      </p:pic>
      <p:pic>
        <p:nvPicPr>
          <p:cNvPr id="7" name="図 6">
            <a:extLst>
              <a:ext uri="{FF2B5EF4-FFF2-40B4-BE49-F238E27FC236}">
                <a16:creationId xmlns:a16="http://schemas.microsoft.com/office/drawing/2014/main" id="{232E580E-0D20-4729-A3F1-23444329A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03" y="150812"/>
            <a:ext cx="2915045" cy="2915045"/>
          </a:xfrm>
          <a:prstGeom prst="rect">
            <a:avLst/>
          </a:prstGeom>
        </p:spPr>
      </p:pic>
      <p:pic>
        <p:nvPicPr>
          <p:cNvPr id="10" name="図 9">
            <a:extLst>
              <a:ext uri="{FF2B5EF4-FFF2-40B4-BE49-F238E27FC236}">
                <a16:creationId xmlns:a16="http://schemas.microsoft.com/office/drawing/2014/main" id="{8F3A10CE-2D72-4B8A-9176-F8107F66C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74" y="3308000"/>
            <a:ext cx="5706047" cy="2915046"/>
          </a:xfrm>
          <a:prstGeom prst="rect">
            <a:avLst/>
          </a:prstGeom>
        </p:spPr>
      </p:pic>
    </p:spTree>
    <p:extLst>
      <p:ext uri="{BB962C8B-B14F-4D97-AF65-F5344CB8AC3E}">
        <p14:creationId xmlns:p14="http://schemas.microsoft.com/office/powerpoint/2010/main" val="14794218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19" y="150812"/>
            <a:ext cx="4196801" cy="923330"/>
          </a:xfrm>
        </p:spPr>
        <p:txBody>
          <a:bodyPr>
            <a:normAutofit fontScale="92500"/>
          </a:bodyPr>
          <a:lstStyle/>
          <a:p>
            <a:r>
              <a:rPr lang="en-US" altLang="ja-JP" i="0" dirty="0">
                <a:solidFill>
                  <a:srgbClr val="202124"/>
                </a:solidFill>
                <a:effectLst/>
                <a:latin typeface="arial" panose="020B0604020202020204" pitchFamily="34" charset="0"/>
              </a:rPr>
              <a:t>DESIGN HOUSE Stockholm</a:t>
            </a:r>
          </a:p>
          <a:p>
            <a:r>
              <a:rPr lang="ja-JP" altLang="en-US" i="0" dirty="0">
                <a:solidFill>
                  <a:srgbClr val="202124"/>
                </a:solidFill>
                <a:effectLst/>
                <a:latin typeface="arial" panose="020B0604020202020204" pitchFamily="34" charset="0"/>
              </a:rPr>
              <a:t>デザインハウス ストックホルム</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786062" y="2334816"/>
            <a:ext cx="7427495" cy="646331"/>
          </a:xfrm>
          <a:prstGeom prst="rect">
            <a:avLst/>
          </a:prstGeom>
          <a:noFill/>
        </p:spPr>
        <p:txBody>
          <a:bodyPr wrap="square">
            <a:spAutoFit/>
          </a:bodyPr>
          <a:lstStyle/>
          <a:p>
            <a:r>
              <a:rPr lang="ja-JP" altLang="en-US" b="0" i="0" dirty="0">
                <a:solidFill>
                  <a:srgbClr val="000000"/>
                </a:solidFill>
                <a:effectLst/>
                <a:latin typeface="Roboto" panose="020B0604020202020204" pitchFamily="2" charset="0"/>
              </a:rPr>
              <a:t>生地自体が細かなプリーツ加工されていることで</a:t>
            </a:r>
            <a:endParaRPr lang="en-US" altLang="ja-JP" b="0" i="0" dirty="0">
              <a:solidFill>
                <a:srgbClr val="000000"/>
              </a:solidFill>
              <a:effectLst/>
              <a:latin typeface="Roboto" panose="020B0604020202020204" pitchFamily="2" charset="0"/>
            </a:endParaRPr>
          </a:p>
          <a:p>
            <a:r>
              <a:rPr lang="ja-JP" altLang="en-US" b="0" i="0" dirty="0">
                <a:solidFill>
                  <a:srgbClr val="000000"/>
                </a:solidFill>
                <a:effectLst/>
                <a:latin typeface="Roboto" panose="020B0604020202020204" pitchFamily="2" charset="0"/>
              </a:rPr>
              <a:t>波型の隙間がある</a:t>
            </a:r>
            <a:endParaRPr lang="en-US" altLang="ja-JP" dirty="0">
              <a:solidFill>
                <a:srgbClr val="202124"/>
              </a:solidFill>
              <a:latin typeface="arial" panose="020B0604020202020204" pitchFamily="34" charset="0"/>
            </a:endParaRPr>
          </a:p>
        </p:txBody>
      </p:sp>
      <p:pic>
        <p:nvPicPr>
          <p:cNvPr id="5" name="図 4">
            <a:extLst>
              <a:ext uri="{FF2B5EF4-FFF2-40B4-BE49-F238E27FC236}">
                <a16:creationId xmlns:a16="http://schemas.microsoft.com/office/drawing/2014/main" id="{C547379E-F138-4DA7-9CDA-E18945A19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74142"/>
            <a:ext cx="5657917" cy="3814011"/>
          </a:xfrm>
          <a:prstGeom prst="rect">
            <a:avLst/>
          </a:prstGeom>
        </p:spPr>
      </p:pic>
    </p:spTree>
    <p:extLst>
      <p:ext uri="{BB962C8B-B14F-4D97-AF65-F5344CB8AC3E}">
        <p14:creationId xmlns:p14="http://schemas.microsoft.com/office/powerpoint/2010/main" val="4028857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i="0" dirty="0">
                <a:solidFill>
                  <a:srgbClr val="202124"/>
                </a:solidFill>
                <a:effectLst/>
                <a:latin typeface="arial" panose="020B0604020202020204" pitchFamily="34" charset="0"/>
              </a:rPr>
              <a:t>CHLOE</a:t>
            </a:r>
            <a:r>
              <a:rPr lang="ja-JP" altLang="en-US" i="0" dirty="0">
                <a:solidFill>
                  <a:srgbClr val="202124"/>
                </a:solidFill>
                <a:effectLst/>
                <a:latin typeface="arial" panose="020B0604020202020204" pitchFamily="34" charset="0"/>
              </a:rPr>
              <a:t>　クロエ</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6095999" y="1171469"/>
            <a:ext cx="7427495" cy="923330"/>
          </a:xfrm>
          <a:prstGeom prst="rect">
            <a:avLst/>
          </a:prstGeom>
          <a:noFill/>
        </p:spPr>
        <p:txBody>
          <a:bodyPr wrap="square">
            <a:spAutoFit/>
          </a:bodyPr>
          <a:lstStyle/>
          <a:p>
            <a:r>
              <a:rPr lang="ja-JP" altLang="en-US" b="0" i="0" dirty="0">
                <a:solidFill>
                  <a:srgbClr val="222222"/>
                </a:solidFill>
                <a:effectLst/>
                <a:latin typeface="ヒラギノ角ゴ Pro W3"/>
              </a:rPr>
              <a:t>柔らかく手触りの良い山羊の革や上質なカーフ革が特徴</a:t>
            </a:r>
            <a:br>
              <a:rPr lang="en-US" altLang="ja-JP" b="0" i="0" dirty="0">
                <a:solidFill>
                  <a:srgbClr val="222222"/>
                </a:solidFill>
                <a:effectLst/>
                <a:latin typeface="ヒラギノ角ゴ Pro W3"/>
              </a:rPr>
            </a:br>
            <a:r>
              <a:rPr lang="ja-JP" altLang="en-US" b="0" i="0" dirty="0">
                <a:solidFill>
                  <a:srgbClr val="222222"/>
                </a:solidFill>
                <a:effectLst/>
                <a:latin typeface="ヒラギノ角ゴ Pro W3"/>
              </a:rPr>
              <a:t>ブランド名の「</a:t>
            </a:r>
            <a:r>
              <a:rPr lang="en-US" altLang="ja-JP" i="0" dirty="0">
                <a:solidFill>
                  <a:srgbClr val="202124"/>
                </a:solidFill>
                <a:effectLst/>
                <a:latin typeface="arial" panose="020B0604020202020204" pitchFamily="34" charset="0"/>
              </a:rPr>
              <a:t>CHLOE</a:t>
            </a:r>
            <a:r>
              <a:rPr lang="ja-JP" altLang="en-US" i="0" dirty="0">
                <a:solidFill>
                  <a:srgbClr val="202124"/>
                </a:solidFill>
                <a:effectLst/>
                <a:latin typeface="arial" panose="020B0604020202020204" pitchFamily="34" charset="0"/>
              </a:rPr>
              <a:t>」が入っている</a:t>
            </a:r>
            <a:endParaRPr lang="en-US" altLang="ja-JP" i="0" dirty="0">
              <a:solidFill>
                <a:srgbClr val="202124"/>
              </a:solidFill>
              <a:effectLst/>
              <a:latin typeface="arial" panose="020B0604020202020204" pitchFamily="34" charset="0"/>
            </a:endParaRPr>
          </a:p>
          <a:p>
            <a:r>
              <a:rPr lang="ja-JP" altLang="en-US" dirty="0">
                <a:solidFill>
                  <a:srgbClr val="202124"/>
                </a:solidFill>
                <a:latin typeface="arial" panose="020B0604020202020204" pitchFamily="34" charset="0"/>
              </a:rPr>
              <a:t>汚れ、傷はリペア可能</a:t>
            </a:r>
            <a:endParaRPr lang="en-US" altLang="ja-JP" dirty="0">
              <a:solidFill>
                <a:srgbClr val="202124"/>
              </a:solidFill>
              <a:latin typeface="arial" panose="020B0604020202020204" pitchFamily="34" charset="0"/>
            </a:endParaRPr>
          </a:p>
        </p:txBody>
      </p:sp>
      <p:pic>
        <p:nvPicPr>
          <p:cNvPr id="4" name="図 3">
            <a:extLst>
              <a:ext uri="{FF2B5EF4-FFF2-40B4-BE49-F238E27FC236}">
                <a16:creationId xmlns:a16="http://schemas.microsoft.com/office/drawing/2014/main" id="{769EE849-CD80-440B-B768-92ECCD0FE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4" y="833348"/>
            <a:ext cx="5444938" cy="3779598"/>
          </a:xfrm>
          <a:prstGeom prst="rect">
            <a:avLst/>
          </a:prstGeom>
        </p:spPr>
      </p:pic>
      <p:pic>
        <p:nvPicPr>
          <p:cNvPr id="5" name="図 4">
            <a:extLst>
              <a:ext uri="{FF2B5EF4-FFF2-40B4-BE49-F238E27FC236}">
                <a16:creationId xmlns:a16="http://schemas.microsoft.com/office/drawing/2014/main" id="{62087397-F488-5E5C-554E-FFE888D05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630" y="2299253"/>
            <a:ext cx="4320000" cy="4187520"/>
          </a:xfrm>
          <a:prstGeom prst="rect">
            <a:avLst/>
          </a:prstGeom>
        </p:spPr>
      </p:pic>
    </p:spTree>
    <p:extLst>
      <p:ext uri="{BB962C8B-B14F-4D97-AF65-F5344CB8AC3E}">
        <p14:creationId xmlns:p14="http://schemas.microsoft.com/office/powerpoint/2010/main" val="3508146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68672558-E14D-401D-8E4D-423789B6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206" y="736783"/>
            <a:ext cx="4383618" cy="4821980"/>
          </a:xfrm>
          <a:prstGeom prst="rect">
            <a:avLst/>
          </a:prstGeom>
        </p:spPr>
      </p:pic>
    </p:spTree>
    <p:extLst>
      <p:ext uri="{BB962C8B-B14F-4D97-AF65-F5344CB8AC3E}">
        <p14:creationId xmlns:p14="http://schemas.microsoft.com/office/powerpoint/2010/main" val="3658563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i="0" dirty="0">
                <a:solidFill>
                  <a:srgbClr val="202124"/>
                </a:solidFill>
                <a:effectLst/>
                <a:latin typeface="arial" panose="020B0604020202020204" pitchFamily="34" charset="0"/>
              </a:rPr>
              <a:t>CHLOE</a:t>
            </a:r>
            <a:r>
              <a:rPr lang="ja-JP" altLang="en-US" i="0" dirty="0">
                <a:solidFill>
                  <a:srgbClr val="202124"/>
                </a:solidFill>
                <a:effectLst/>
                <a:latin typeface="arial" panose="020B0604020202020204" pitchFamily="34" charset="0"/>
              </a:rPr>
              <a:t>　クロエ</a:t>
            </a:r>
            <a:endParaRPr kumimoji="1" lang="en-US" altLang="ja-JP" dirty="0"/>
          </a:p>
        </p:txBody>
      </p:sp>
      <p:pic>
        <p:nvPicPr>
          <p:cNvPr id="5" name="図 4">
            <a:extLst>
              <a:ext uri="{FF2B5EF4-FFF2-40B4-BE49-F238E27FC236}">
                <a16:creationId xmlns:a16="http://schemas.microsoft.com/office/drawing/2014/main" id="{B9B90307-569F-4859-9A37-A6DD60E9C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96" y="612477"/>
            <a:ext cx="7226292" cy="2170194"/>
          </a:xfrm>
          <a:prstGeom prst="rect">
            <a:avLst/>
          </a:prstGeom>
        </p:spPr>
      </p:pic>
      <p:pic>
        <p:nvPicPr>
          <p:cNvPr id="4" name="図 3">
            <a:extLst>
              <a:ext uri="{FF2B5EF4-FFF2-40B4-BE49-F238E27FC236}">
                <a16:creationId xmlns:a16="http://schemas.microsoft.com/office/drawing/2014/main" id="{B2EEDAD5-AF1A-34DC-65CB-78DACBEBC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59" y="2982480"/>
            <a:ext cx="3960000" cy="3875520"/>
          </a:xfrm>
          <a:prstGeom prst="rect">
            <a:avLst/>
          </a:prstGeom>
        </p:spPr>
      </p:pic>
    </p:spTree>
    <p:extLst>
      <p:ext uri="{BB962C8B-B14F-4D97-AF65-F5344CB8AC3E}">
        <p14:creationId xmlns:p14="http://schemas.microsoft.com/office/powerpoint/2010/main" val="9352329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fontScale="70000" lnSpcReduction="20000"/>
          </a:bodyPr>
          <a:lstStyle/>
          <a:p>
            <a:r>
              <a:rPr lang="en-US" altLang="ja-JP" b="0" i="0" dirty="0">
                <a:solidFill>
                  <a:srgbClr val="333333"/>
                </a:solidFill>
                <a:effectLst/>
                <a:latin typeface="ヒラギノ角ゴ Pro W3"/>
              </a:rPr>
              <a:t>CHROME HEARTS</a:t>
            </a:r>
          </a:p>
          <a:p>
            <a:r>
              <a:rPr lang="ja-JP" altLang="en-US" b="0" i="0" dirty="0">
                <a:solidFill>
                  <a:srgbClr val="333333"/>
                </a:solidFill>
                <a:effectLst/>
                <a:latin typeface="ヒラギノ角ゴ Pro W3"/>
              </a:rPr>
              <a:t>クロムハーツ</a:t>
            </a:r>
            <a:endParaRPr lang="en-US" altLang="ja-JP" b="0" i="0" dirty="0">
              <a:solidFill>
                <a:srgbClr val="333333"/>
              </a:solidFill>
              <a:effectLst/>
              <a:latin typeface="ヒラギノ角ゴ Pro W3"/>
            </a:endParaRPr>
          </a:p>
          <a:p>
            <a:r>
              <a:rPr lang="en-US" altLang="ja-JP" i="0" dirty="0">
                <a:solidFill>
                  <a:srgbClr val="000000"/>
                </a:solidFill>
                <a:effectLst/>
                <a:latin typeface="ヒラギノ角ゴ Pro W3"/>
              </a:rPr>
              <a:t>3</a:t>
            </a:r>
            <a:r>
              <a:rPr lang="ja-JP" altLang="en-US" i="0" dirty="0">
                <a:solidFill>
                  <a:srgbClr val="000000"/>
                </a:solidFill>
                <a:effectLst/>
                <a:latin typeface="ヒラギノ角ゴ Pro W3"/>
              </a:rPr>
              <a:t>セメタリーキャップ</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6095999" y="1247936"/>
            <a:ext cx="5737935" cy="923330"/>
          </a:xfrm>
          <a:prstGeom prst="rect">
            <a:avLst/>
          </a:prstGeom>
          <a:noFill/>
        </p:spPr>
        <p:txBody>
          <a:bodyPr wrap="square">
            <a:spAutoFit/>
          </a:bodyPr>
          <a:lstStyle/>
          <a:p>
            <a:r>
              <a:rPr lang="ja-JP" altLang="en-US" b="0" i="0" dirty="0">
                <a:solidFill>
                  <a:srgbClr val="333333"/>
                </a:solidFill>
                <a:effectLst/>
                <a:latin typeface="ヒラギノ角ゴ Pro W3"/>
              </a:rPr>
              <a:t>正面から見た帽子の中心部分にセメタリー</a:t>
            </a:r>
            <a:r>
              <a:rPr lang="en-US" altLang="ja-JP" b="0" i="0" dirty="0">
                <a:solidFill>
                  <a:srgbClr val="333333"/>
                </a:solidFill>
                <a:effectLst/>
                <a:latin typeface="ヒラギノ角ゴ Pro W3"/>
              </a:rPr>
              <a:t>(</a:t>
            </a:r>
            <a:r>
              <a:rPr lang="ja-JP" altLang="en-US" b="0" i="0" dirty="0">
                <a:solidFill>
                  <a:srgbClr val="333333"/>
                </a:solidFill>
                <a:effectLst/>
                <a:latin typeface="ヒラギノ角ゴ Pro W3"/>
              </a:rPr>
              <a:t>墓</a:t>
            </a:r>
            <a:r>
              <a:rPr lang="en-US" altLang="ja-JP" b="0" i="0" dirty="0">
                <a:solidFill>
                  <a:srgbClr val="333333"/>
                </a:solidFill>
                <a:effectLst/>
                <a:latin typeface="ヒラギノ角ゴ Pro W3"/>
              </a:rPr>
              <a:t>)</a:t>
            </a:r>
            <a:r>
              <a:rPr lang="ja-JP" altLang="en-US" b="0" i="0" dirty="0">
                <a:solidFill>
                  <a:srgbClr val="333333"/>
                </a:solidFill>
                <a:effectLst/>
                <a:latin typeface="ヒラギノ角ゴ Pro W3"/>
              </a:rPr>
              <a:t>を</a:t>
            </a:r>
            <a:endParaRPr lang="en-US" altLang="ja-JP" b="0" i="0" dirty="0">
              <a:solidFill>
                <a:srgbClr val="333333"/>
              </a:solidFill>
              <a:effectLst/>
              <a:latin typeface="ヒラギノ角ゴ Pro W3"/>
            </a:endParaRPr>
          </a:p>
          <a:p>
            <a:r>
              <a:rPr lang="ja-JP" altLang="en-US" b="0" i="0" dirty="0">
                <a:solidFill>
                  <a:srgbClr val="333333"/>
                </a:solidFill>
                <a:effectLst/>
                <a:latin typeface="ヒラギノ角ゴ Pro W3"/>
              </a:rPr>
              <a:t>イメージした</a:t>
            </a:r>
            <a:r>
              <a:rPr lang="en-US" altLang="ja-JP" b="0" i="0" dirty="0">
                <a:solidFill>
                  <a:srgbClr val="333333"/>
                </a:solidFill>
                <a:effectLst/>
                <a:latin typeface="ヒラギノ角ゴ Pro W3"/>
              </a:rPr>
              <a:t>3</a:t>
            </a:r>
            <a:r>
              <a:rPr lang="ja-JP" altLang="en-US" b="0" i="0" dirty="0">
                <a:solidFill>
                  <a:srgbClr val="333333"/>
                </a:solidFill>
                <a:effectLst/>
                <a:latin typeface="ヒラギノ角ゴ Pro W3"/>
              </a:rPr>
              <a:t>本のクロスが描かれている</a:t>
            </a:r>
            <a:endParaRPr lang="en-US" altLang="ja-JP" b="0" i="0" dirty="0">
              <a:solidFill>
                <a:srgbClr val="333333"/>
              </a:solidFill>
              <a:effectLst/>
              <a:latin typeface="ヒラギノ角ゴ Pro W3"/>
            </a:endParaRPr>
          </a:p>
          <a:p>
            <a:r>
              <a:rPr lang="ja-JP" altLang="en-US" b="0" i="0" dirty="0">
                <a:solidFill>
                  <a:srgbClr val="333333"/>
                </a:solidFill>
                <a:effectLst/>
                <a:latin typeface="ヒラギノ角ゴ Pro W3"/>
              </a:rPr>
              <a:t>メッシュタイプのキャップ。</a:t>
            </a:r>
            <a:endParaRPr lang="en-US" altLang="ja-JP" dirty="0">
              <a:solidFill>
                <a:srgbClr val="202124"/>
              </a:solidFill>
              <a:latin typeface="arial" panose="020B0604020202020204" pitchFamily="34" charset="0"/>
            </a:endParaRPr>
          </a:p>
        </p:txBody>
      </p:sp>
      <p:pic>
        <p:nvPicPr>
          <p:cNvPr id="5" name="図 4">
            <a:extLst>
              <a:ext uri="{FF2B5EF4-FFF2-40B4-BE49-F238E27FC236}">
                <a16:creationId xmlns:a16="http://schemas.microsoft.com/office/drawing/2014/main" id="{A6540346-FE9E-46A3-8FCA-EB7D1AE19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81" y="1169101"/>
            <a:ext cx="4965675" cy="3533035"/>
          </a:xfrm>
          <a:prstGeom prst="rect">
            <a:avLst/>
          </a:prstGeom>
        </p:spPr>
      </p:pic>
      <p:pic>
        <p:nvPicPr>
          <p:cNvPr id="4" name="図 3">
            <a:extLst>
              <a:ext uri="{FF2B5EF4-FFF2-40B4-BE49-F238E27FC236}">
                <a16:creationId xmlns:a16="http://schemas.microsoft.com/office/drawing/2014/main" id="{C3601EBF-1BD9-42A1-BF55-6B755B6E5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538" y="2171266"/>
            <a:ext cx="3600000" cy="4387200"/>
          </a:xfrm>
          <a:prstGeom prst="rect">
            <a:avLst/>
          </a:prstGeom>
        </p:spPr>
      </p:pic>
    </p:spTree>
    <p:extLst>
      <p:ext uri="{BB962C8B-B14F-4D97-AF65-F5344CB8AC3E}">
        <p14:creationId xmlns:p14="http://schemas.microsoft.com/office/powerpoint/2010/main" val="18237249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b="0" i="0" dirty="0">
                <a:solidFill>
                  <a:srgbClr val="333333"/>
                </a:solidFill>
                <a:effectLst/>
                <a:latin typeface="ヒラギノ角ゴ Pro W3"/>
              </a:rPr>
              <a:t>CHROME HEARTS</a:t>
            </a:r>
          </a:p>
          <a:p>
            <a:r>
              <a:rPr lang="ja-JP" altLang="en-US" b="0" i="0" dirty="0">
                <a:solidFill>
                  <a:srgbClr val="333333"/>
                </a:solidFill>
                <a:effectLst/>
                <a:latin typeface="ヒラギノ角ゴ Pro W3"/>
              </a:rPr>
              <a:t>クロムハーツ</a:t>
            </a:r>
            <a:endParaRPr lang="en-US" altLang="ja-JP" b="0" i="0" dirty="0">
              <a:solidFill>
                <a:srgbClr val="333333"/>
              </a:solidFill>
              <a:effectLst/>
              <a:latin typeface="ヒラギノ角ゴ Pro W3"/>
            </a:endParaRPr>
          </a:p>
        </p:txBody>
      </p:sp>
      <p:pic>
        <p:nvPicPr>
          <p:cNvPr id="4" name="図 3">
            <a:extLst>
              <a:ext uri="{FF2B5EF4-FFF2-40B4-BE49-F238E27FC236}">
                <a16:creationId xmlns:a16="http://schemas.microsoft.com/office/drawing/2014/main" id="{86D05AD8-9384-4793-80DE-67674C76C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43" y="1074142"/>
            <a:ext cx="6174757" cy="4279163"/>
          </a:xfrm>
          <a:prstGeom prst="rect">
            <a:avLst/>
          </a:prstGeom>
        </p:spPr>
      </p:pic>
      <p:pic>
        <p:nvPicPr>
          <p:cNvPr id="5" name="図 4">
            <a:extLst>
              <a:ext uri="{FF2B5EF4-FFF2-40B4-BE49-F238E27FC236}">
                <a16:creationId xmlns:a16="http://schemas.microsoft.com/office/drawing/2014/main" id="{75007AF3-DB96-47CA-947D-49B96AF80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163" y="1074142"/>
            <a:ext cx="4320000" cy="5304960"/>
          </a:xfrm>
          <a:prstGeom prst="rect">
            <a:avLst/>
          </a:prstGeom>
        </p:spPr>
      </p:pic>
    </p:spTree>
    <p:extLst>
      <p:ext uri="{BB962C8B-B14F-4D97-AF65-F5344CB8AC3E}">
        <p14:creationId xmlns:p14="http://schemas.microsoft.com/office/powerpoint/2010/main" val="26380110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バジョルゴ</a:t>
            </a:r>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6095999" y="2076816"/>
            <a:ext cx="5737935" cy="646331"/>
          </a:xfrm>
          <a:prstGeom prst="rect">
            <a:avLst/>
          </a:prstGeom>
          <a:noFill/>
        </p:spPr>
        <p:txBody>
          <a:bodyPr wrap="square">
            <a:spAutoFit/>
          </a:bodyPr>
          <a:lstStyle/>
          <a:p>
            <a:r>
              <a:rPr lang="ja-JP" altLang="en-US" dirty="0">
                <a:solidFill>
                  <a:srgbClr val="202124"/>
                </a:solidFill>
                <a:latin typeface="arial" panose="020B0604020202020204" pitchFamily="34" charset="0"/>
              </a:rPr>
              <a:t>ブランドロゴの</a:t>
            </a:r>
            <a:r>
              <a:rPr lang="en-US" altLang="ja-JP" dirty="0">
                <a:solidFill>
                  <a:srgbClr val="202124"/>
                </a:solidFill>
                <a:latin typeface="arial" panose="020B0604020202020204" pitchFamily="34" charset="0"/>
              </a:rPr>
              <a:t>B</a:t>
            </a:r>
            <a:r>
              <a:rPr lang="ja-JP" altLang="en-US" dirty="0">
                <a:solidFill>
                  <a:srgbClr val="202124"/>
                </a:solidFill>
                <a:latin typeface="arial" panose="020B0604020202020204" pitchFamily="34" charset="0"/>
              </a:rPr>
              <a:t>が特徴</a:t>
            </a:r>
            <a:endParaRPr lang="en-US" altLang="ja-JP" dirty="0">
              <a:solidFill>
                <a:srgbClr val="202124"/>
              </a:solidFill>
              <a:latin typeface="arial" panose="020B0604020202020204" pitchFamily="34" charset="0"/>
            </a:endParaRPr>
          </a:p>
          <a:p>
            <a:r>
              <a:rPr lang="ja-JP" altLang="en-US" dirty="0">
                <a:solidFill>
                  <a:srgbClr val="202124"/>
                </a:solidFill>
                <a:latin typeface="arial" panose="020B0604020202020204" pitchFamily="34" charset="0"/>
              </a:rPr>
              <a:t>船に使用される錨⚓の横にした感じが印象的</a:t>
            </a:r>
            <a:endParaRPr lang="en-US" altLang="ja-JP" dirty="0">
              <a:solidFill>
                <a:srgbClr val="202124"/>
              </a:solidFill>
              <a:latin typeface="arial" panose="020B0604020202020204" pitchFamily="34" charset="0"/>
            </a:endParaRPr>
          </a:p>
        </p:txBody>
      </p:sp>
      <p:pic>
        <p:nvPicPr>
          <p:cNvPr id="4" name="図 3">
            <a:extLst>
              <a:ext uri="{FF2B5EF4-FFF2-40B4-BE49-F238E27FC236}">
                <a16:creationId xmlns:a16="http://schemas.microsoft.com/office/drawing/2014/main" id="{62A7DDF5-F0B4-4B11-8432-9FC6654C5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854" y="1263726"/>
            <a:ext cx="4638345" cy="3308273"/>
          </a:xfrm>
          <a:prstGeom prst="rect">
            <a:avLst/>
          </a:prstGeom>
        </p:spPr>
      </p:pic>
      <p:pic>
        <p:nvPicPr>
          <p:cNvPr id="7" name="図 6">
            <a:extLst>
              <a:ext uri="{FF2B5EF4-FFF2-40B4-BE49-F238E27FC236}">
                <a16:creationId xmlns:a16="http://schemas.microsoft.com/office/drawing/2014/main" id="{6D78F1EC-AE25-4161-87C4-400EBBCD7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883" y="3700461"/>
            <a:ext cx="2443655" cy="1626141"/>
          </a:xfrm>
          <a:prstGeom prst="rect">
            <a:avLst/>
          </a:prstGeom>
        </p:spPr>
      </p:pic>
      <p:sp>
        <p:nvSpPr>
          <p:cNvPr id="10" name="テキスト ボックス 9">
            <a:extLst>
              <a:ext uri="{FF2B5EF4-FFF2-40B4-BE49-F238E27FC236}">
                <a16:creationId xmlns:a16="http://schemas.microsoft.com/office/drawing/2014/main" id="{4B80C969-6F48-4DAB-93C3-11CA34F0A384}"/>
              </a:ext>
            </a:extLst>
          </p:cNvPr>
          <p:cNvSpPr txBox="1"/>
          <p:nvPr/>
        </p:nvSpPr>
        <p:spPr>
          <a:xfrm>
            <a:off x="3047260" y="3246553"/>
            <a:ext cx="6094520" cy="369332"/>
          </a:xfrm>
          <a:prstGeom prst="rect">
            <a:avLst/>
          </a:prstGeom>
          <a:noFill/>
        </p:spPr>
        <p:txBody>
          <a:bodyPr wrap="square">
            <a:spAutoFit/>
          </a:bodyPr>
          <a:lstStyle/>
          <a:p>
            <a:r>
              <a:rPr lang="ja-JP" altLang="en-US" b="0" i="0" dirty="0">
                <a:solidFill>
                  <a:srgbClr val="1C1B1B"/>
                </a:solidFill>
                <a:effectLst/>
                <a:latin typeface="Nunito Sans"/>
              </a:rPr>
              <a:t>ペイズリー柄</a:t>
            </a:r>
            <a:endParaRPr lang="ja-JP" altLang="en-US" dirty="0"/>
          </a:p>
        </p:txBody>
      </p:sp>
    </p:spTree>
    <p:extLst>
      <p:ext uri="{BB962C8B-B14F-4D97-AF65-F5344CB8AC3E}">
        <p14:creationId xmlns:p14="http://schemas.microsoft.com/office/powerpoint/2010/main" val="22465082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ポーター</a:t>
            </a:r>
            <a:br>
              <a:rPr lang="en-US" altLang="ja-JP" dirty="0">
                <a:solidFill>
                  <a:srgbClr val="333333"/>
                </a:solidFill>
                <a:latin typeface="ヒラギノ角ゴ Pro W3"/>
              </a:rPr>
            </a:br>
            <a:r>
              <a:rPr lang="en-US" altLang="ja-JP" dirty="0">
                <a:solidFill>
                  <a:srgbClr val="333333"/>
                </a:solidFill>
                <a:latin typeface="ヒラギノ角ゴ Pro W3"/>
              </a:rPr>
              <a:t>PORTER</a:t>
            </a:r>
            <a:endParaRPr lang="ja-JP" altLang="en-US" dirty="0">
              <a:solidFill>
                <a:srgbClr val="333333"/>
              </a:solidFill>
              <a:latin typeface="ヒラギノ角ゴ Pro W3"/>
            </a:endParaRPr>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5378218" y="1659622"/>
            <a:ext cx="5737935" cy="369332"/>
          </a:xfrm>
          <a:prstGeom prst="rect">
            <a:avLst/>
          </a:prstGeom>
          <a:noFill/>
        </p:spPr>
        <p:txBody>
          <a:bodyPr wrap="square">
            <a:spAutoFit/>
          </a:bodyPr>
          <a:lstStyle/>
          <a:p>
            <a:r>
              <a:rPr lang="ja-JP" altLang="en-US" dirty="0">
                <a:solidFill>
                  <a:srgbClr val="202124"/>
                </a:solidFill>
                <a:latin typeface="arial" panose="020B0604020202020204" pitchFamily="34" charset="0"/>
              </a:rPr>
              <a:t>ブランドロゴが印象的</a:t>
            </a:r>
            <a:endParaRPr lang="en-US" altLang="ja-JP" dirty="0">
              <a:solidFill>
                <a:srgbClr val="202124"/>
              </a:solidFill>
              <a:latin typeface="arial" panose="020B0604020202020204" pitchFamily="34" charset="0"/>
            </a:endParaRPr>
          </a:p>
        </p:txBody>
      </p:sp>
      <p:pic>
        <p:nvPicPr>
          <p:cNvPr id="5" name="図 4">
            <a:extLst>
              <a:ext uri="{FF2B5EF4-FFF2-40B4-BE49-F238E27FC236}">
                <a16:creationId xmlns:a16="http://schemas.microsoft.com/office/drawing/2014/main" id="{9433D000-3D3E-400C-9133-239F136BC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27" y="254234"/>
            <a:ext cx="4196801" cy="2986612"/>
          </a:xfrm>
          <a:prstGeom prst="rect">
            <a:avLst/>
          </a:prstGeom>
        </p:spPr>
      </p:pic>
      <p:pic>
        <p:nvPicPr>
          <p:cNvPr id="8" name="図 7">
            <a:extLst>
              <a:ext uri="{FF2B5EF4-FFF2-40B4-BE49-F238E27FC236}">
                <a16:creationId xmlns:a16="http://schemas.microsoft.com/office/drawing/2014/main" id="{A55D3AD6-443F-4F4C-A55B-1766FBBDE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9931" y="74560"/>
            <a:ext cx="3038475" cy="2305050"/>
          </a:xfrm>
          <a:prstGeom prst="rect">
            <a:avLst/>
          </a:prstGeom>
        </p:spPr>
      </p:pic>
      <p:pic>
        <p:nvPicPr>
          <p:cNvPr id="4" name="図 3">
            <a:extLst>
              <a:ext uri="{FF2B5EF4-FFF2-40B4-BE49-F238E27FC236}">
                <a16:creationId xmlns:a16="http://schemas.microsoft.com/office/drawing/2014/main" id="{A1ED8E32-E811-4BB0-9170-9FE733D8E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152" y="3531634"/>
            <a:ext cx="4340066" cy="2949105"/>
          </a:xfrm>
          <a:prstGeom prst="rect">
            <a:avLst/>
          </a:prstGeom>
        </p:spPr>
      </p:pic>
      <p:pic>
        <p:nvPicPr>
          <p:cNvPr id="6" name="図 5">
            <a:extLst>
              <a:ext uri="{FF2B5EF4-FFF2-40B4-BE49-F238E27FC236}">
                <a16:creationId xmlns:a16="http://schemas.microsoft.com/office/drawing/2014/main" id="{69ED6356-05E2-17DB-1F94-F059AD4415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4137" y="2379610"/>
            <a:ext cx="4081547" cy="4369976"/>
          </a:xfrm>
          <a:prstGeom prst="rect">
            <a:avLst/>
          </a:prstGeom>
        </p:spPr>
      </p:pic>
    </p:spTree>
    <p:extLst>
      <p:ext uri="{BB962C8B-B14F-4D97-AF65-F5344CB8AC3E}">
        <p14:creationId xmlns:p14="http://schemas.microsoft.com/office/powerpoint/2010/main" val="19448330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ポーター</a:t>
            </a:r>
            <a:br>
              <a:rPr lang="en-US" altLang="ja-JP" dirty="0">
                <a:solidFill>
                  <a:srgbClr val="333333"/>
                </a:solidFill>
                <a:latin typeface="ヒラギノ角ゴ Pro W3"/>
              </a:rPr>
            </a:br>
            <a:r>
              <a:rPr lang="en-US" altLang="ja-JP" dirty="0">
                <a:solidFill>
                  <a:srgbClr val="333333"/>
                </a:solidFill>
                <a:latin typeface="ヒラギノ角ゴ Pro W3"/>
              </a:rPr>
              <a:t>PORTER</a:t>
            </a:r>
            <a:endParaRPr lang="ja-JP" altLang="en-US" dirty="0">
              <a:solidFill>
                <a:srgbClr val="333333"/>
              </a:solidFill>
              <a:latin typeface="ヒラギノ角ゴ Pro W3"/>
            </a:endParaRPr>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4811757" y="965836"/>
            <a:ext cx="5737935" cy="369332"/>
          </a:xfrm>
          <a:prstGeom prst="rect">
            <a:avLst/>
          </a:prstGeom>
          <a:noFill/>
        </p:spPr>
        <p:txBody>
          <a:bodyPr wrap="square">
            <a:spAutoFit/>
          </a:bodyPr>
          <a:lstStyle/>
          <a:p>
            <a:r>
              <a:rPr lang="ja-JP" altLang="en-US" dirty="0">
                <a:solidFill>
                  <a:srgbClr val="202124"/>
                </a:solidFill>
                <a:latin typeface="arial" panose="020B0604020202020204" pitchFamily="34" charset="0"/>
              </a:rPr>
              <a:t>ブランドロゴが印象的</a:t>
            </a:r>
            <a:endParaRPr lang="en-US" altLang="ja-JP" dirty="0">
              <a:solidFill>
                <a:srgbClr val="202124"/>
              </a:solidFill>
              <a:latin typeface="arial" panose="020B0604020202020204" pitchFamily="34" charset="0"/>
            </a:endParaRPr>
          </a:p>
        </p:txBody>
      </p:sp>
      <p:pic>
        <p:nvPicPr>
          <p:cNvPr id="8" name="図 7">
            <a:extLst>
              <a:ext uri="{FF2B5EF4-FFF2-40B4-BE49-F238E27FC236}">
                <a16:creationId xmlns:a16="http://schemas.microsoft.com/office/drawing/2014/main" id="{A55D3AD6-443F-4F4C-A55B-1766FBBD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922" y="0"/>
            <a:ext cx="3038475" cy="2305050"/>
          </a:xfrm>
          <a:prstGeom prst="rect">
            <a:avLst/>
          </a:prstGeom>
        </p:spPr>
      </p:pic>
      <p:pic>
        <p:nvPicPr>
          <p:cNvPr id="6" name="図 5">
            <a:extLst>
              <a:ext uri="{FF2B5EF4-FFF2-40B4-BE49-F238E27FC236}">
                <a16:creationId xmlns:a16="http://schemas.microsoft.com/office/drawing/2014/main" id="{424B58B7-52A3-441C-9BD7-219442AE7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6" y="400838"/>
            <a:ext cx="3652581" cy="3808424"/>
          </a:xfrm>
          <a:prstGeom prst="rect">
            <a:avLst/>
          </a:prstGeom>
        </p:spPr>
      </p:pic>
      <p:pic>
        <p:nvPicPr>
          <p:cNvPr id="4" name="図 3">
            <a:extLst>
              <a:ext uri="{FF2B5EF4-FFF2-40B4-BE49-F238E27FC236}">
                <a16:creationId xmlns:a16="http://schemas.microsoft.com/office/drawing/2014/main" id="{847F61E0-50D2-AB2C-7AE1-DB453A302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6299" y="2381410"/>
            <a:ext cx="3200628" cy="3657251"/>
          </a:xfrm>
          <a:prstGeom prst="rect">
            <a:avLst/>
          </a:prstGeom>
        </p:spPr>
      </p:pic>
      <p:pic>
        <p:nvPicPr>
          <p:cNvPr id="5" name="図 4">
            <a:extLst>
              <a:ext uri="{FF2B5EF4-FFF2-40B4-BE49-F238E27FC236}">
                <a16:creationId xmlns:a16="http://schemas.microsoft.com/office/drawing/2014/main" id="{C9890985-3BC0-D1AC-E8A5-4DB2C5715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9669" y="2452196"/>
            <a:ext cx="3712196" cy="3439968"/>
          </a:xfrm>
          <a:prstGeom prst="rect">
            <a:avLst/>
          </a:prstGeom>
        </p:spPr>
      </p:pic>
    </p:spTree>
    <p:extLst>
      <p:ext uri="{BB962C8B-B14F-4D97-AF65-F5344CB8AC3E}">
        <p14:creationId xmlns:p14="http://schemas.microsoft.com/office/powerpoint/2010/main" val="24821790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ポーター</a:t>
            </a:r>
            <a:br>
              <a:rPr lang="en-US" altLang="ja-JP" dirty="0">
                <a:solidFill>
                  <a:srgbClr val="333333"/>
                </a:solidFill>
                <a:latin typeface="ヒラギノ角ゴ Pro W3"/>
              </a:rPr>
            </a:br>
            <a:r>
              <a:rPr lang="en-US" altLang="ja-JP" dirty="0">
                <a:solidFill>
                  <a:srgbClr val="333333"/>
                </a:solidFill>
                <a:latin typeface="ヒラギノ角ゴ Pro W3"/>
              </a:rPr>
              <a:t>PORTER</a:t>
            </a:r>
            <a:endParaRPr lang="ja-JP" altLang="en-US" dirty="0">
              <a:solidFill>
                <a:srgbClr val="333333"/>
              </a:solidFill>
              <a:latin typeface="ヒラギノ角ゴ Pro W3"/>
            </a:endParaRPr>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4811757" y="965836"/>
            <a:ext cx="5737935" cy="369332"/>
          </a:xfrm>
          <a:prstGeom prst="rect">
            <a:avLst/>
          </a:prstGeom>
          <a:noFill/>
        </p:spPr>
        <p:txBody>
          <a:bodyPr wrap="square">
            <a:spAutoFit/>
          </a:bodyPr>
          <a:lstStyle/>
          <a:p>
            <a:r>
              <a:rPr lang="ja-JP" altLang="en-US" dirty="0">
                <a:solidFill>
                  <a:srgbClr val="202124"/>
                </a:solidFill>
                <a:latin typeface="arial" panose="020B0604020202020204" pitchFamily="34" charset="0"/>
              </a:rPr>
              <a:t>ブランドロゴが印象的</a:t>
            </a:r>
            <a:endParaRPr lang="en-US" altLang="ja-JP" dirty="0">
              <a:solidFill>
                <a:srgbClr val="202124"/>
              </a:solidFill>
              <a:latin typeface="arial" panose="020B0604020202020204" pitchFamily="34" charset="0"/>
            </a:endParaRPr>
          </a:p>
        </p:txBody>
      </p:sp>
      <p:pic>
        <p:nvPicPr>
          <p:cNvPr id="8" name="図 7">
            <a:extLst>
              <a:ext uri="{FF2B5EF4-FFF2-40B4-BE49-F238E27FC236}">
                <a16:creationId xmlns:a16="http://schemas.microsoft.com/office/drawing/2014/main" id="{A55D3AD6-443F-4F4C-A55B-1766FBBD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922" y="0"/>
            <a:ext cx="3038475" cy="2305050"/>
          </a:xfrm>
          <a:prstGeom prst="rect">
            <a:avLst/>
          </a:prstGeom>
        </p:spPr>
      </p:pic>
      <p:pic>
        <p:nvPicPr>
          <p:cNvPr id="7" name="図 6">
            <a:extLst>
              <a:ext uri="{FF2B5EF4-FFF2-40B4-BE49-F238E27FC236}">
                <a16:creationId xmlns:a16="http://schemas.microsoft.com/office/drawing/2014/main" id="{C6F46EE6-FBA8-83E2-CE9A-FE8286B1C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83" y="90907"/>
            <a:ext cx="4320000" cy="4596480"/>
          </a:xfrm>
          <a:prstGeom prst="rect">
            <a:avLst/>
          </a:prstGeom>
        </p:spPr>
      </p:pic>
      <p:pic>
        <p:nvPicPr>
          <p:cNvPr id="4" name="図 3">
            <a:extLst>
              <a:ext uri="{FF2B5EF4-FFF2-40B4-BE49-F238E27FC236}">
                <a16:creationId xmlns:a16="http://schemas.microsoft.com/office/drawing/2014/main" id="{D5F6CF04-449E-C50D-E6B1-FBDD6A0E5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237" y="2282681"/>
            <a:ext cx="3960000" cy="4260960"/>
          </a:xfrm>
          <a:prstGeom prst="rect">
            <a:avLst/>
          </a:prstGeom>
        </p:spPr>
      </p:pic>
      <p:pic>
        <p:nvPicPr>
          <p:cNvPr id="5" name="図 4">
            <a:extLst>
              <a:ext uri="{FF2B5EF4-FFF2-40B4-BE49-F238E27FC236}">
                <a16:creationId xmlns:a16="http://schemas.microsoft.com/office/drawing/2014/main" id="{A24C6534-98FF-A63E-176B-71E54F0404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317" y="2888056"/>
            <a:ext cx="3240000" cy="3468960"/>
          </a:xfrm>
          <a:prstGeom prst="rect">
            <a:avLst/>
          </a:prstGeom>
        </p:spPr>
      </p:pic>
    </p:spTree>
    <p:extLst>
      <p:ext uri="{BB962C8B-B14F-4D97-AF65-F5344CB8AC3E}">
        <p14:creationId xmlns:p14="http://schemas.microsoft.com/office/powerpoint/2010/main" val="40398783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ポーター</a:t>
            </a:r>
            <a:br>
              <a:rPr lang="en-US" altLang="ja-JP" dirty="0">
                <a:solidFill>
                  <a:srgbClr val="333333"/>
                </a:solidFill>
                <a:latin typeface="ヒラギノ角ゴ Pro W3"/>
              </a:rPr>
            </a:br>
            <a:r>
              <a:rPr lang="en-US" altLang="ja-JP" dirty="0">
                <a:solidFill>
                  <a:srgbClr val="333333"/>
                </a:solidFill>
                <a:latin typeface="ヒラギノ角ゴ Pro W3"/>
              </a:rPr>
              <a:t>PORTER</a:t>
            </a:r>
            <a:endParaRPr lang="ja-JP" altLang="en-US" dirty="0">
              <a:solidFill>
                <a:srgbClr val="333333"/>
              </a:solidFill>
              <a:latin typeface="ヒラギノ角ゴ Pro W3"/>
            </a:endParaRPr>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4811757" y="965836"/>
            <a:ext cx="5737935" cy="369332"/>
          </a:xfrm>
          <a:prstGeom prst="rect">
            <a:avLst/>
          </a:prstGeom>
          <a:noFill/>
        </p:spPr>
        <p:txBody>
          <a:bodyPr wrap="square">
            <a:spAutoFit/>
          </a:bodyPr>
          <a:lstStyle/>
          <a:p>
            <a:r>
              <a:rPr lang="ja-JP" altLang="en-US" dirty="0">
                <a:solidFill>
                  <a:srgbClr val="202124"/>
                </a:solidFill>
                <a:latin typeface="arial" panose="020B0604020202020204" pitchFamily="34" charset="0"/>
              </a:rPr>
              <a:t>ブランドロゴが印象的</a:t>
            </a:r>
            <a:endParaRPr lang="en-US" altLang="ja-JP" dirty="0">
              <a:solidFill>
                <a:srgbClr val="202124"/>
              </a:solidFill>
              <a:latin typeface="arial" panose="020B0604020202020204" pitchFamily="34" charset="0"/>
            </a:endParaRPr>
          </a:p>
        </p:txBody>
      </p:sp>
      <p:pic>
        <p:nvPicPr>
          <p:cNvPr id="8" name="図 7">
            <a:extLst>
              <a:ext uri="{FF2B5EF4-FFF2-40B4-BE49-F238E27FC236}">
                <a16:creationId xmlns:a16="http://schemas.microsoft.com/office/drawing/2014/main" id="{A55D3AD6-443F-4F4C-A55B-1766FBBD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922" y="0"/>
            <a:ext cx="3038475" cy="2305050"/>
          </a:xfrm>
          <a:prstGeom prst="rect">
            <a:avLst/>
          </a:prstGeom>
        </p:spPr>
      </p:pic>
      <p:pic>
        <p:nvPicPr>
          <p:cNvPr id="6" name="図 5">
            <a:extLst>
              <a:ext uri="{FF2B5EF4-FFF2-40B4-BE49-F238E27FC236}">
                <a16:creationId xmlns:a16="http://schemas.microsoft.com/office/drawing/2014/main" id="{F30ACABA-D34A-3213-5AF1-2CAB2D5C0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060" y="1826521"/>
            <a:ext cx="4832476" cy="3204958"/>
          </a:xfrm>
          <a:prstGeom prst="rect">
            <a:avLst/>
          </a:prstGeom>
        </p:spPr>
      </p:pic>
    </p:spTree>
    <p:extLst>
      <p:ext uri="{BB962C8B-B14F-4D97-AF65-F5344CB8AC3E}">
        <p14:creationId xmlns:p14="http://schemas.microsoft.com/office/powerpoint/2010/main" val="25557925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err="1">
                <a:solidFill>
                  <a:srgbClr val="333333"/>
                </a:solidFill>
                <a:latin typeface="ヒラギノ角ゴ Pro W3"/>
              </a:rPr>
              <a:t>dolljozzette</a:t>
            </a:r>
            <a:r>
              <a:rPr lang="en-US" altLang="ja-JP" dirty="0">
                <a:solidFill>
                  <a:srgbClr val="333333"/>
                </a:solidFill>
                <a:latin typeface="ヒラギノ角ゴ Pro W3"/>
              </a:rPr>
              <a:t> </a:t>
            </a:r>
          </a:p>
          <a:p>
            <a:r>
              <a:rPr lang="ja-JP" altLang="en-US" dirty="0">
                <a:solidFill>
                  <a:srgbClr val="333333"/>
                </a:solidFill>
                <a:latin typeface="ヒラギノ角ゴ Pro W3"/>
              </a:rPr>
              <a:t>ドールジョゼット　ネコ柄</a:t>
            </a:r>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7128621" y="3244334"/>
            <a:ext cx="5737935" cy="369332"/>
          </a:xfrm>
          <a:prstGeom prst="rect">
            <a:avLst/>
          </a:prstGeom>
          <a:noFill/>
        </p:spPr>
        <p:txBody>
          <a:bodyPr wrap="square">
            <a:spAutoFit/>
          </a:bodyPr>
          <a:lstStyle/>
          <a:p>
            <a:r>
              <a:rPr lang="ja-JP" altLang="en-US" dirty="0">
                <a:solidFill>
                  <a:srgbClr val="202124"/>
                </a:solidFill>
                <a:latin typeface="arial" panose="020B0604020202020204" pitchFamily="34" charset="0"/>
              </a:rPr>
              <a:t>ネコが特徴的</a:t>
            </a:r>
            <a:endParaRPr lang="en-US" altLang="ja-JP" dirty="0">
              <a:solidFill>
                <a:srgbClr val="202124"/>
              </a:solidFill>
              <a:latin typeface="arial" panose="020B0604020202020204" pitchFamily="34" charset="0"/>
            </a:endParaRPr>
          </a:p>
        </p:txBody>
      </p:sp>
      <p:pic>
        <p:nvPicPr>
          <p:cNvPr id="4" name="図 3">
            <a:extLst>
              <a:ext uri="{FF2B5EF4-FFF2-40B4-BE49-F238E27FC236}">
                <a16:creationId xmlns:a16="http://schemas.microsoft.com/office/drawing/2014/main" id="{A6276C94-E8B3-40E9-9D3C-F4FF9EEBC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881" y="1353843"/>
            <a:ext cx="5824508" cy="4150314"/>
          </a:xfrm>
          <a:prstGeom prst="rect">
            <a:avLst/>
          </a:prstGeom>
        </p:spPr>
      </p:pic>
    </p:spTree>
    <p:extLst>
      <p:ext uri="{BB962C8B-B14F-4D97-AF65-F5344CB8AC3E}">
        <p14:creationId xmlns:p14="http://schemas.microsoft.com/office/powerpoint/2010/main" val="799289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fontScale="70000" lnSpcReduction="20000"/>
          </a:bodyPr>
          <a:lstStyle/>
          <a:p>
            <a:r>
              <a:rPr lang="en-US" altLang="ja-JP" dirty="0">
                <a:solidFill>
                  <a:srgbClr val="333333"/>
                </a:solidFill>
                <a:latin typeface="ヒラギノ角ゴ Pro W3"/>
              </a:rPr>
              <a:t>La Tour Eiffel </a:t>
            </a:r>
          </a:p>
          <a:p>
            <a:r>
              <a:rPr lang="ja-JP" altLang="en-US" dirty="0">
                <a:solidFill>
                  <a:srgbClr val="333333"/>
                </a:solidFill>
                <a:latin typeface="ヒラギノ角ゴ Pro W3"/>
              </a:rPr>
              <a:t> ラ・トゥール・エッフェル</a:t>
            </a:r>
            <a:endParaRPr lang="en-US" altLang="ja-JP" dirty="0">
              <a:solidFill>
                <a:srgbClr val="333333"/>
              </a:solidFill>
              <a:latin typeface="ヒラギノ角ゴ Pro W3"/>
            </a:endParaRPr>
          </a:p>
          <a:p>
            <a:r>
              <a:rPr lang="ja-JP" altLang="en-US" dirty="0">
                <a:solidFill>
                  <a:srgbClr val="333333"/>
                </a:solidFill>
                <a:latin typeface="ヒラギノ角ゴ Pro W3"/>
              </a:rPr>
              <a:t>総柄</a:t>
            </a:r>
          </a:p>
        </p:txBody>
      </p:sp>
      <p:pic>
        <p:nvPicPr>
          <p:cNvPr id="5" name="図 4">
            <a:extLst>
              <a:ext uri="{FF2B5EF4-FFF2-40B4-BE49-F238E27FC236}">
                <a16:creationId xmlns:a16="http://schemas.microsoft.com/office/drawing/2014/main" id="{82C053A3-B1AF-4467-8C0B-89F844657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84" y="1532854"/>
            <a:ext cx="5509417" cy="3792291"/>
          </a:xfrm>
          <a:prstGeom prst="rect">
            <a:avLst/>
          </a:prstGeom>
        </p:spPr>
      </p:pic>
      <p:sp>
        <p:nvSpPr>
          <p:cNvPr id="8" name="字幕 2">
            <a:extLst>
              <a:ext uri="{FF2B5EF4-FFF2-40B4-BE49-F238E27FC236}">
                <a16:creationId xmlns:a16="http://schemas.microsoft.com/office/drawing/2014/main" id="{F0954B13-9946-4420-8A2F-9E3404125614}"/>
              </a:ext>
            </a:extLst>
          </p:cNvPr>
          <p:cNvSpPr txBox="1">
            <a:spLocks/>
          </p:cNvSpPr>
          <p:nvPr/>
        </p:nvSpPr>
        <p:spPr>
          <a:xfrm>
            <a:off x="6634267" y="2254819"/>
            <a:ext cx="4809050" cy="10476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solidFill>
                  <a:srgbClr val="333333"/>
                </a:solidFill>
                <a:latin typeface="ヒラギノ角ゴ Pro W3"/>
              </a:rPr>
              <a:t>フランス　エッフェル塔が印象的</a:t>
            </a:r>
          </a:p>
        </p:txBody>
      </p:sp>
    </p:spTree>
    <p:extLst>
      <p:ext uri="{BB962C8B-B14F-4D97-AF65-F5344CB8AC3E}">
        <p14:creationId xmlns:p14="http://schemas.microsoft.com/office/powerpoint/2010/main" val="343272470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1937</TotalTime>
  <Words>1848</Words>
  <Application>Microsoft Office PowerPoint</Application>
  <PresentationFormat>ワイド画面</PresentationFormat>
  <Paragraphs>477</Paragraphs>
  <Slides>209</Slides>
  <Notes>0</Notes>
  <HiddenSlides>0</HiddenSlides>
  <MMClips>0</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209</vt:i4>
      </vt:variant>
    </vt:vector>
  </HeadingPairs>
  <TitlesOfParts>
    <vt:vector size="234" baseType="lpstr">
      <vt:lpstr>-apple-system</vt:lpstr>
      <vt:lpstr>BlinkMacSystemFont</vt:lpstr>
      <vt:lpstr>Google Sans</vt:lpstr>
      <vt:lpstr>Google Sans Medium</vt:lpstr>
      <vt:lpstr>Helvetica Neue</vt:lpstr>
      <vt:lpstr>Hiragino Kaku Gothic ProN</vt:lpstr>
      <vt:lpstr>Hiragino Sans</vt:lpstr>
      <vt:lpstr>inherit</vt:lpstr>
      <vt:lpstr>Lucida Grande</vt:lpstr>
      <vt:lpstr>ヒラギノ角ゴ Pro</vt:lpstr>
      <vt:lpstr>ヒラギノ角ゴ Pro W3</vt:lpstr>
      <vt:lpstr>ヒラギノ角ゴ ProN W3</vt:lpstr>
      <vt:lpstr>Meiryo</vt:lpstr>
      <vt:lpstr>游ゴシック</vt:lpstr>
      <vt:lpstr>游ゴシック Light</vt:lpstr>
      <vt:lpstr>游ゴシック 本文</vt:lpstr>
      <vt:lpstr>Arial</vt:lpstr>
      <vt:lpstr>Arial</vt:lpstr>
      <vt:lpstr>Century Gothic</vt:lpstr>
      <vt:lpstr>helvetica</vt:lpstr>
      <vt:lpstr>Hind</vt:lpstr>
      <vt:lpstr>Nunito Sans</vt:lpstr>
      <vt:lpstr>Roboto</vt:lpstr>
      <vt:lpstr>Source Sans Pro</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惇史 山本</dc:creator>
  <cp:lastModifiedBy>惇史 山本</cp:lastModifiedBy>
  <cp:revision>505</cp:revision>
  <cp:lastPrinted>2022-12-12T11:28:22Z</cp:lastPrinted>
  <dcterms:created xsi:type="dcterms:W3CDTF">2021-05-29T00:59:42Z</dcterms:created>
  <dcterms:modified xsi:type="dcterms:W3CDTF">2023-06-03T00:44:41Z</dcterms:modified>
</cp:coreProperties>
</file>